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e Yu" initials="" lastIdx="2" clrIdx="0"/>
  <p:cmAuthor id="1" name="Anuj Punni" initials="" lastIdx="1" clrIdx="1"/>
  <p:cmAuthor id="2" name="Branka Stavric" initials="BS" lastIdx="7" clrIdx="2">
    <p:extLst>
      <p:ext uri="{19B8F6BF-5375-455C-9EA6-DF929625EA0E}">
        <p15:presenceInfo xmlns:p15="http://schemas.microsoft.com/office/powerpoint/2012/main" userId="S::bstavric@retailcouncil.org::47f76d88-4b4f-4bf0-a5e1-6c4dc6311e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2F72E-1423-414A-A9E9-45CEF7FAD823}" v="4" dt="2023-03-22T12:59:26.757"/>
  </p1510:revLst>
</p1510:revInfo>
</file>

<file path=ppt/tableStyles.xml><?xml version="1.0" encoding="utf-8"?>
<a:tblStyleLst xmlns:a="http://schemas.openxmlformats.org/drawingml/2006/main" def="{1771A6A0-A552-42A1-9316-1FA84644B06A}">
  <a:tblStyle styleId="{1771A6A0-A552-42A1-9316-1FA84644B0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 autoAdjust="0"/>
    <p:restoredTop sz="94694"/>
  </p:normalViewPr>
  <p:slideViewPr>
    <p:cSldViewPr snapToGrid="0">
      <p:cViewPr varScale="1">
        <p:scale>
          <a:sx n="111" d="100"/>
          <a:sy n="111" d="100"/>
        </p:scale>
        <p:origin x="384" y="5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may Perti" userId="f0240faecdc1ee0a" providerId="LiveId" clId="{4452F72E-1423-414A-A9E9-45CEF7FAD823}"/>
    <pc:docChg chg="undo custSel modSld">
      <pc:chgData name="Tanmay Perti" userId="f0240faecdc1ee0a" providerId="LiveId" clId="{4452F72E-1423-414A-A9E9-45CEF7FAD823}" dt="2023-03-22T12:58:44.851" v="128" actId="1076"/>
      <pc:docMkLst>
        <pc:docMk/>
      </pc:docMkLst>
      <pc:sldChg chg="modSp mod">
        <pc:chgData name="Tanmay Perti" userId="f0240faecdc1ee0a" providerId="LiveId" clId="{4452F72E-1423-414A-A9E9-45CEF7FAD823}" dt="2023-03-20T21:00:46.137" v="1" actId="20577"/>
        <pc:sldMkLst>
          <pc:docMk/>
          <pc:sldMk cId="0" sldId="259"/>
        </pc:sldMkLst>
        <pc:spChg chg="mod">
          <ac:chgData name="Tanmay Perti" userId="f0240faecdc1ee0a" providerId="LiveId" clId="{4452F72E-1423-414A-A9E9-45CEF7FAD823}" dt="2023-03-20T21:00:46.137" v="1" actId="20577"/>
          <ac:spMkLst>
            <pc:docMk/>
            <pc:sldMk cId="0" sldId="259"/>
            <ac:spMk id="379" creationId="{00000000-0000-0000-0000-000000000000}"/>
          </ac:spMkLst>
        </pc:spChg>
      </pc:sldChg>
      <pc:sldChg chg="modSp mod">
        <pc:chgData name="Tanmay Perti" userId="f0240faecdc1ee0a" providerId="LiveId" clId="{4452F72E-1423-414A-A9E9-45CEF7FAD823}" dt="2023-03-20T21:05:26.022" v="64" actId="20577"/>
        <pc:sldMkLst>
          <pc:docMk/>
          <pc:sldMk cId="0" sldId="261"/>
        </pc:sldMkLst>
        <pc:spChg chg="mod">
          <ac:chgData name="Tanmay Perti" userId="f0240faecdc1ee0a" providerId="LiveId" clId="{4452F72E-1423-414A-A9E9-45CEF7FAD823}" dt="2023-03-20T21:05:26.022" v="64" actId="20577"/>
          <ac:spMkLst>
            <pc:docMk/>
            <pc:sldMk cId="0" sldId="261"/>
            <ac:spMk id="4" creationId="{29771143-FFAF-5E6A-28AB-19351BB8E8F7}"/>
          </ac:spMkLst>
        </pc:spChg>
      </pc:sldChg>
      <pc:sldChg chg="addSp delSp modSp mod">
        <pc:chgData name="Tanmay Perti" userId="f0240faecdc1ee0a" providerId="LiveId" clId="{4452F72E-1423-414A-A9E9-45CEF7FAD823}" dt="2023-03-20T21:06:49.858" v="82" actId="1076"/>
        <pc:sldMkLst>
          <pc:docMk/>
          <pc:sldMk cId="0" sldId="262"/>
        </pc:sldMkLst>
        <pc:spChg chg="add mod">
          <ac:chgData name="Tanmay Perti" userId="f0240faecdc1ee0a" providerId="LiveId" clId="{4452F72E-1423-414A-A9E9-45CEF7FAD823}" dt="2023-03-20T21:06:49.858" v="82" actId="1076"/>
          <ac:spMkLst>
            <pc:docMk/>
            <pc:sldMk cId="0" sldId="262"/>
            <ac:spMk id="2" creationId="{3E9A2C70-B7B6-385D-32A0-EE29910E98FC}"/>
          </ac:spMkLst>
        </pc:spChg>
        <pc:spChg chg="add del mod">
          <ac:chgData name="Tanmay Perti" userId="f0240faecdc1ee0a" providerId="LiveId" clId="{4452F72E-1423-414A-A9E9-45CEF7FAD823}" dt="2023-03-20T21:06:41.636" v="79" actId="478"/>
          <ac:spMkLst>
            <pc:docMk/>
            <pc:sldMk cId="0" sldId="262"/>
            <ac:spMk id="5" creationId="{2D8FA33B-BD0C-7C8E-755F-608A6E4649A4}"/>
          </ac:spMkLst>
        </pc:spChg>
        <pc:spChg chg="del mod">
          <ac:chgData name="Tanmay Perti" userId="f0240faecdc1ee0a" providerId="LiveId" clId="{4452F72E-1423-414A-A9E9-45CEF7FAD823}" dt="2023-03-20T21:06:33.939" v="77" actId="478"/>
          <ac:spMkLst>
            <pc:docMk/>
            <pc:sldMk cId="0" sldId="262"/>
            <ac:spMk id="408" creationId="{00000000-0000-0000-0000-000000000000}"/>
          </ac:spMkLst>
        </pc:spChg>
      </pc:sldChg>
      <pc:sldChg chg="addSp delSp modSp mod">
        <pc:chgData name="Tanmay Perti" userId="f0240faecdc1ee0a" providerId="LiveId" clId="{4452F72E-1423-414A-A9E9-45CEF7FAD823}" dt="2023-03-22T12:58:44.851" v="128" actId="1076"/>
        <pc:sldMkLst>
          <pc:docMk/>
          <pc:sldMk cId="0" sldId="265"/>
        </pc:sldMkLst>
        <pc:spChg chg="mod">
          <ac:chgData name="Tanmay Perti" userId="f0240faecdc1ee0a" providerId="LiveId" clId="{4452F72E-1423-414A-A9E9-45CEF7FAD823}" dt="2023-03-20T21:08:59.645" v="115" actId="20577"/>
          <ac:spMkLst>
            <pc:docMk/>
            <pc:sldMk cId="0" sldId="265"/>
            <ac:spMk id="433" creationId="{00000000-0000-0000-0000-000000000000}"/>
          </ac:spMkLst>
        </pc:spChg>
        <pc:spChg chg="mod">
          <ac:chgData name="Tanmay Perti" userId="f0240faecdc1ee0a" providerId="LiveId" clId="{4452F72E-1423-414A-A9E9-45CEF7FAD823}" dt="2023-03-20T21:16:07.017" v="117" actId="20577"/>
          <ac:spMkLst>
            <pc:docMk/>
            <pc:sldMk cId="0" sldId="265"/>
            <ac:spMk id="434" creationId="{00000000-0000-0000-0000-000000000000}"/>
          </ac:spMkLst>
        </pc:spChg>
        <pc:picChg chg="del">
          <ac:chgData name="Tanmay Perti" userId="f0240faecdc1ee0a" providerId="LiveId" clId="{4452F72E-1423-414A-A9E9-45CEF7FAD823}" dt="2023-03-22T12:57:33.847" v="118" actId="478"/>
          <ac:picMkLst>
            <pc:docMk/>
            <pc:sldMk cId="0" sldId="265"/>
            <ac:picMk id="3" creationId="{C7F69355-0970-77E6-6572-BBDA03CA01D4}"/>
          </ac:picMkLst>
        </pc:picChg>
        <pc:picChg chg="add mod modCrop">
          <ac:chgData name="Tanmay Perti" userId="f0240faecdc1ee0a" providerId="LiveId" clId="{4452F72E-1423-414A-A9E9-45CEF7FAD823}" dt="2023-03-22T12:58:44.851" v="128" actId="1076"/>
          <ac:picMkLst>
            <pc:docMk/>
            <pc:sldMk cId="0" sldId="265"/>
            <ac:picMk id="4" creationId="{3BD06A76-C743-7085-1F4E-16431B275CD4}"/>
          </ac:picMkLst>
        </pc:picChg>
      </pc:sldChg>
      <pc:sldChg chg="modSp mod">
        <pc:chgData name="Tanmay Perti" userId="f0240faecdc1ee0a" providerId="LiveId" clId="{4452F72E-1423-414A-A9E9-45CEF7FAD823}" dt="2023-03-20T21:07:25.730" v="88" actId="20577"/>
        <pc:sldMkLst>
          <pc:docMk/>
          <pc:sldMk cId="0" sldId="266"/>
        </pc:sldMkLst>
        <pc:spChg chg="mod">
          <ac:chgData name="Tanmay Perti" userId="f0240faecdc1ee0a" providerId="LiveId" clId="{4452F72E-1423-414A-A9E9-45CEF7FAD823}" dt="2023-03-20T21:07:25.730" v="88" actId="20577"/>
          <ac:spMkLst>
            <pc:docMk/>
            <pc:sldMk cId="0" sldId="266"/>
            <ac:spMk id="444" creationId="{00000000-0000-0000-0000-000000000000}"/>
          </ac:spMkLst>
        </pc:spChg>
      </pc:sldChg>
      <pc:sldChg chg="addSp delSp modSp mod">
        <pc:chgData name="Tanmay Perti" userId="f0240faecdc1ee0a" providerId="LiveId" clId="{4452F72E-1423-414A-A9E9-45CEF7FAD823}" dt="2023-03-20T21:08:26.393" v="107" actId="5793"/>
        <pc:sldMkLst>
          <pc:docMk/>
          <pc:sldMk cId="0" sldId="268"/>
        </pc:sldMkLst>
        <pc:spChg chg="add mod">
          <ac:chgData name="Tanmay Perti" userId="f0240faecdc1ee0a" providerId="LiveId" clId="{4452F72E-1423-414A-A9E9-45CEF7FAD823}" dt="2023-03-20T21:08:26.393" v="107" actId="5793"/>
          <ac:spMkLst>
            <pc:docMk/>
            <pc:sldMk cId="0" sldId="268"/>
            <ac:spMk id="2" creationId="{7C0884CC-D4D8-E2CF-3572-443D77361ABA}"/>
          </ac:spMkLst>
        </pc:spChg>
        <pc:spChg chg="add del mod">
          <ac:chgData name="Tanmay Perti" userId="f0240faecdc1ee0a" providerId="LiveId" clId="{4452F72E-1423-414A-A9E9-45CEF7FAD823}" dt="2023-03-20T21:08:11.195" v="102" actId="478"/>
          <ac:spMkLst>
            <pc:docMk/>
            <pc:sldMk cId="0" sldId="268"/>
            <ac:spMk id="5" creationId="{419C8DDD-661D-316B-8EDC-76B3793C6D0F}"/>
          </ac:spMkLst>
        </pc:spChg>
        <pc:spChg chg="del mod">
          <ac:chgData name="Tanmay Perti" userId="f0240faecdc1ee0a" providerId="LiveId" clId="{4452F72E-1423-414A-A9E9-45CEF7FAD823}" dt="2023-03-20T21:08:08.111" v="101" actId="478"/>
          <ac:spMkLst>
            <pc:docMk/>
            <pc:sldMk cId="0" sldId="268"/>
            <ac:spMk id="46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1f9cffea66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1f9cffea66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1f9cffea66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1f9cffea66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1f9cffea66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1f9cffea66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1f9cffea66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1f9cffea66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1f9cffea66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1f9cffea66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1f9cffea66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1f9cffea66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1f9cffea66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1f9cffea66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f9cffea66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1f9cffea66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f9cffea6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1f9cffea6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1f9cffea66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1f9cffea66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1f9cffea66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1f9cffea66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f9cffea66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1f9cffea66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1f9cffea66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1f9cffea66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1f9cffea66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1f9cffea66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1f9cffea66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1f9cffea66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SECTION_HEADER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SHOTS BLANK">
  <p:cSld name="completely-blank_1_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1" descr="Caddle_ColourLogo_Horizontal_PNG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040" y="4765796"/>
            <a:ext cx="670657" cy="25036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 txBox="1"/>
          <p:nvPr/>
        </p:nvSpPr>
        <p:spPr>
          <a:xfrm>
            <a:off x="21432" y="4787120"/>
            <a:ext cx="1809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Caddle® Inc. Confidential</a:t>
            </a:r>
            <a:endParaRPr sz="1200" b="0" i="0" u="none" strike="noStrike" cap="none" dirty="0">
              <a:solidFill>
                <a:srgbClr val="3E3E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0" y="2300109"/>
            <a:ext cx="9144000" cy="2843400"/>
          </a:xfrm>
          <a:prstGeom prst="rect">
            <a:avLst/>
          </a:prstGeom>
          <a:solidFill>
            <a:srgbClr val="FBAC2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1"/>
          <p:cNvSpPr txBox="1"/>
          <p:nvPr/>
        </p:nvSpPr>
        <p:spPr>
          <a:xfrm>
            <a:off x="2702588" y="1393238"/>
            <a:ext cx="37389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0625" rIns="51425" bIns="506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4C78"/>
              </a:buClr>
              <a:buSzPts val="2700"/>
              <a:buFont typeface="Avenir"/>
              <a:buNone/>
            </a:pPr>
            <a:r>
              <a:rPr lang="en" sz="2600" b="1" i="0" u="none" strike="noStrike" cap="none">
                <a:solidFill>
                  <a:srgbClr val="FBAC2A"/>
                </a:solidFill>
                <a:latin typeface="Montserrat"/>
                <a:ea typeface="Montserrat"/>
                <a:cs typeface="Montserrat"/>
                <a:sym typeface="Montserrat"/>
              </a:rPr>
              <a:t>Who We Are</a:t>
            </a:r>
            <a:endParaRPr sz="2600" b="1" i="0" u="none" strike="noStrike" cap="none" dirty="0">
              <a:solidFill>
                <a:srgbClr val="FBAC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1"/>
          <p:cNvSpPr txBox="1"/>
          <p:nvPr/>
        </p:nvSpPr>
        <p:spPr>
          <a:xfrm>
            <a:off x="4502726" y="2437938"/>
            <a:ext cx="1386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754" y="3179176"/>
            <a:ext cx="1257916" cy="71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1"/>
          <p:cNvSpPr>
            <a:spLocks noGrp="1"/>
          </p:cNvSpPr>
          <p:nvPr>
            <p:ph type="pic" idx="2"/>
          </p:nvPr>
        </p:nvSpPr>
        <p:spPr>
          <a:xfrm>
            <a:off x="557681" y="452369"/>
            <a:ext cx="1852200" cy="18522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1"/>
          <p:cNvSpPr>
            <a:spLocks noGrp="1"/>
          </p:cNvSpPr>
          <p:nvPr>
            <p:ph type="pic" idx="3"/>
          </p:nvPr>
        </p:nvSpPr>
        <p:spPr>
          <a:xfrm>
            <a:off x="6806616" y="455519"/>
            <a:ext cx="1852200" cy="1852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1"/>
          <p:cNvSpPr txBox="1">
            <a:spLocks noGrp="1"/>
          </p:cNvSpPr>
          <p:nvPr>
            <p:ph type="body" idx="1"/>
          </p:nvPr>
        </p:nvSpPr>
        <p:spPr>
          <a:xfrm>
            <a:off x="557681" y="2615344"/>
            <a:ext cx="18522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marR="0" lvl="0" indent="-2857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body" idx="4"/>
          </p:nvPr>
        </p:nvSpPr>
        <p:spPr>
          <a:xfrm>
            <a:off x="6806616" y="2639850"/>
            <a:ext cx="18522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marR="0" lvl="0" indent="-2857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LEEN">
  <p:cSld name="completely-blank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2" descr="Caddle_ColourLogo_Horizontal_PNG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040" y="4765796"/>
            <a:ext cx="670657" cy="250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2"/>
          <p:cNvSpPr txBox="1"/>
          <p:nvPr/>
        </p:nvSpPr>
        <p:spPr>
          <a:xfrm>
            <a:off x="21432" y="4787120"/>
            <a:ext cx="1809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Caddle® Inc. Confidential</a:t>
            </a:r>
            <a:endParaRPr sz="1200" b="0" i="0" u="none" strike="noStrike" cap="none" dirty="0">
              <a:solidFill>
                <a:srgbClr val="3E3E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0" y="2300109"/>
            <a:ext cx="9144000" cy="2843400"/>
          </a:xfrm>
          <a:prstGeom prst="rect">
            <a:avLst/>
          </a:prstGeom>
          <a:solidFill>
            <a:srgbClr val="FBAC2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2"/>
          <p:cNvSpPr txBox="1"/>
          <p:nvPr/>
        </p:nvSpPr>
        <p:spPr>
          <a:xfrm>
            <a:off x="2702588" y="1393238"/>
            <a:ext cx="37389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0625" rIns="51425" bIns="506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4C78"/>
              </a:buClr>
              <a:buSzPts val="2700"/>
              <a:buFont typeface="Avenir"/>
              <a:buNone/>
            </a:pPr>
            <a:r>
              <a:rPr lang="en" sz="2600" b="1" i="0" u="none" strike="noStrike" cap="none">
                <a:solidFill>
                  <a:srgbClr val="FBAC2A"/>
                </a:solidFill>
                <a:latin typeface="Montserrat"/>
                <a:ea typeface="Montserrat"/>
                <a:cs typeface="Montserrat"/>
                <a:sym typeface="Montserrat"/>
              </a:rPr>
              <a:t>Who We Are</a:t>
            </a:r>
            <a:endParaRPr sz="2600" b="1" i="0" u="none" strike="noStrike" cap="none" dirty="0">
              <a:solidFill>
                <a:srgbClr val="FBAC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2"/>
          <p:cNvSpPr txBox="1"/>
          <p:nvPr/>
        </p:nvSpPr>
        <p:spPr>
          <a:xfrm>
            <a:off x="6560600" y="2407439"/>
            <a:ext cx="23442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Colleen Martin</a:t>
            </a:r>
            <a:endParaRPr sz="9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VP Insight Solutions</a:t>
            </a:r>
            <a:endParaRPr sz="9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colleen.martin</a:t>
            </a:r>
            <a:r>
              <a:rPr lang="en"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@caddle.ca</a:t>
            </a:r>
            <a:endParaRPr sz="9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0282C"/>
              </a:buClr>
              <a:buSzPts val="1100"/>
              <a:buFont typeface="Avenir"/>
              <a:buNone/>
            </a:pPr>
            <a:endParaRPr sz="900" i="0" u="sng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2"/>
          <p:cNvSpPr txBox="1"/>
          <p:nvPr/>
        </p:nvSpPr>
        <p:spPr>
          <a:xfrm>
            <a:off x="4502726" y="2437938"/>
            <a:ext cx="1386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754" y="3179176"/>
            <a:ext cx="1257916" cy="71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2"/>
          <p:cNvSpPr>
            <a:spLocks noGrp="1"/>
          </p:cNvSpPr>
          <p:nvPr>
            <p:ph type="pic" idx="2"/>
          </p:nvPr>
        </p:nvSpPr>
        <p:spPr>
          <a:xfrm>
            <a:off x="557681" y="452369"/>
            <a:ext cx="1852200" cy="18522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12"/>
          <p:cNvSpPr>
            <a:spLocks noGrp="1"/>
          </p:cNvSpPr>
          <p:nvPr>
            <p:ph type="pic" idx="3"/>
          </p:nvPr>
        </p:nvSpPr>
        <p:spPr>
          <a:xfrm>
            <a:off x="6806616" y="455519"/>
            <a:ext cx="1852200" cy="18522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2"/>
          <p:cNvSpPr txBox="1">
            <a:spLocks noGrp="1"/>
          </p:cNvSpPr>
          <p:nvPr>
            <p:ph type="body" idx="1"/>
          </p:nvPr>
        </p:nvSpPr>
        <p:spPr>
          <a:xfrm>
            <a:off x="557681" y="2615344"/>
            <a:ext cx="18522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marR="0" lvl="0" indent="-2857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kcaddle">
  <p:cSld name="title-middle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/>
          <p:nvPr/>
        </p:nvSpPr>
        <p:spPr>
          <a:xfrm>
            <a:off x="6254100" y="0"/>
            <a:ext cx="2889900" cy="5143500"/>
          </a:xfrm>
          <a:prstGeom prst="rect">
            <a:avLst/>
          </a:prstGeom>
          <a:solidFill>
            <a:srgbClr val="FBAC2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3" descr="Caddle_ColourLogo_Horizontal_PNG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6740" y="4765796"/>
            <a:ext cx="670657" cy="25036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/>
          <p:nvPr/>
        </p:nvSpPr>
        <p:spPr>
          <a:xfrm>
            <a:off x="-1003313" y="-1561237"/>
            <a:ext cx="4653600" cy="2562900"/>
          </a:xfrm>
          <a:prstGeom prst="roundRect">
            <a:avLst>
              <a:gd name="adj" fmla="val 39191"/>
            </a:avLst>
          </a:prstGeom>
          <a:solidFill>
            <a:srgbClr val="7BD2F0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725644" y="1435503"/>
            <a:ext cx="24420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700" b="1" i="0" u="none" strike="noStrike" cap="none">
                <a:solidFill>
                  <a:srgbClr val="1D4C78"/>
                </a:solidFill>
                <a:latin typeface="Montserrat"/>
                <a:ea typeface="Montserrat"/>
                <a:cs typeface="Montserrat"/>
                <a:sym typeface="Montserrat"/>
              </a:rPr>
              <a:t>AskCaddle</a:t>
            </a:r>
            <a:r>
              <a:rPr lang="en" sz="2700" b="1" i="0" u="none" strike="noStrike" cap="none" baseline="30000">
                <a:solidFill>
                  <a:srgbClr val="1D4C78"/>
                </a:solidFill>
                <a:latin typeface="Montserrat"/>
                <a:ea typeface="Montserrat"/>
                <a:cs typeface="Montserrat"/>
                <a:sym typeface="Montserrat"/>
              </a:rPr>
              <a:t>®</a:t>
            </a:r>
            <a:endParaRPr sz="2700" b="1" i="0" u="none" strike="noStrike" cap="none" baseline="30000" dirty="0">
              <a:solidFill>
                <a:srgbClr val="1D4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3"/>
          <p:cNvSpPr/>
          <p:nvPr/>
        </p:nvSpPr>
        <p:spPr>
          <a:xfrm>
            <a:off x="725644" y="2227378"/>
            <a:ext cx="31044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Caddle® is the largest daily and monthly active panel in the Canadian market. Our mobile-first insights platform rewards Canadians for sharing data and engaging with brands. </a:t>
            </a:r>
            <a:endParaRPr sz="1200" i="0" u="none" strike="noStrike" cap="none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2" name="Google Shape;132;p13"/>
          <p:cNvGrpSpPr/>
          <p:nvPr/>
        </p:nvGrpSpPr>
        <p:grpSpPr>
          <a:xfrm>
            <a:off x="3333203" y="-168974"/>
            <a:ext cx="4554979" cy="7377249"/>
            <a:chOff x="6007426" y="-37195"/>
            <a:chExt cx="5059963" cy="8195122"/>
          </a:xfrm>
        </p:grpSpPr>
        <p:pic>
          <p:nvPicPr>
            <p:cNvPr id="133" name="Google Shape;133;p13" descr="A screenshot of a cell phone&#10;&#10;Description automatically generated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4630" y="1085767"/>
              <a:ext cx="2764102" cy="5985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3" descr="A picture containing sitting, monitor, photo, light&#10;&#10;Description automatically generated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7426" y="-37195"/>
              <a:ext cx="5059963" cy="81951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5" name="Google Shape;13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1804" y="1492567"/>
            <a:ext cx="783900" cy="23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3633" y="3455118"/>
            <a:ext cx="783900" cy="23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4621" y="1557094"/>
            <a:ext cx="783900" cy="23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2228" y="2564840"/>
            <a:ext cx="2303428" cy="69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3788" y="2472674"/>
            <a:ext cx="783900" cy="23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704" y="1557086"/>
            <a:ext cx="2248477" cy="73714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thodology">
  <p:cSld name="title-middle_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/>
        </p:nvSpPr>
        <p:spPr>
          <a:xfrm>
            <a:off x="21432" y="4787120"/>
            <a:ext cx="1809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Caddle® Inc. Confidential</a:t>
            </a:r>
            <a:endParaRPr sz="1200" b="0" i="0" u="none" strike="noStrike" cap="none" dirty="0">
              <a:solidFill>
                <a:srgbClr val="3E3E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-1003313" y="-1561237"/>
            <a:ext cx="4653600" cy="2562900"/>
          </a:xfrm>
          <a:prstGeom prst="roundRect">
            <a:avLst>
              <a:gd name="adj" fmla="val 39191"/>
            </a:avLst>
          </a:prstGeom>
          <a:solidFill>
            <a:srgbClr val="7BD2F0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725644" y="1435500"/>
            <a:ext cx="28899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700" b="1">
                <a:solidFill>
                  <a:srgbClr val="1D4C78"/>
                </a:solidFill>
                <a:latin typeface="Montserrat"/>
                <a:ea typeface="Montserrat"/>
                <a:cs typeface="Montserrat"/>
                <a:sym typeface="Montserrat"/>
              </a:rPr>
              <a:t>Methodology</a:t>
            </a:r>
            <a:endParaRPr sz="2700" b="1" i="0" u="none" strike="noStrike" cap="none" baseline="30000" dirty="0">
              <a:solidFill>
                <a:srgbClr val="1D4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4970531" y="857288"/>
            <a:ext cx="2577000" cy="5034900"/>
          </a:xfrm>
          <a:prstGeom prst="roundRect">
            <a:avLst>
              <a:gd name="adj" fmla="val 16667"/>
            </a:avLst>
          </a:prstGeom>
          <a:solidFill>
            <a:srgbClr val="7BD2F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4" descr="A picture containing sitting, monitor, photo, light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0192" y="-95240"/>
            <a:ext cx="4574840" cy="740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75" y="1219129"/>
            <a:ext cx="1504241" cy="8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 txBox="1">
            <a:spLocks noGrp="1"/>
          </p:cNvSpPr>
          <p:nvPr>
            <p:ph type="body" idx="1"/>
          </p:nvPr>
        </p:nvSpPr>
        <p:spPr>
          <a:xfrm>
            <a:off x="725644" y="1953900"/>
            <a:ext cx="3393300" cy="29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body" idx="2"/>
          </p:nvPr>
        </p:nvSpPr>
        <p:spPr>
          <a:xfrm>
            <a:off x="5117400" y="1953900"/>
            <a:ext cx="2214000" cy="29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 b="0" i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Char char="•"/>
              <a:defRPr sz="900">
                <a:solidFill>
                  <a:srgbClr val="FFFFFF"/>
                </a:solidFill>
              </a:defRPr>
            </a:lvl2pPr>
            <a:lvl3pPr marL="1371600" lvl="2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Char char="•"/>
              <a:defRPr sz="900">
                <a:solidFill>
                  <a:srgbClr val="FFFFFF"/>
                </a:solidFill>
              </a:defRPr>
            </a:lvl3pPr>
            <a:lvl4pPr marL="1828800" lvl="3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Char char="•"/>
              <a:defRPr sz="900">
                <a:solidFill>
                  <a:srgbClr val="FFFFFF"/>
                </a:solidFill>
              </a:defRPr>
            </a:lvl4pPr>
            <a:lvl5pPr marL="2286000" lvl="4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Char char="•"/>
              <a:defRPr sz="900">
                <a:solidFill>
                  <a:srgbClr val="FFFFFF"/>
                </a:solidFill>
              </a:defRPr>
            </a:lvl5pPr>
            <a:lvl6pPr marL="2743200" lvl="5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Char char="•"/>
              <a:defRPr sz="900">
                <a:solidFill>
                  <a:srgbClr val="FFFFFF"/>
                </a:solidFill>
              </a:defRPr>
            </a:lvl6pPr>
            <a:lvl7pPr marL="3200400" lvl="6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Char char="•"/>
              <a:defRPr sz="900">
                <a:solidFill>
                  <a:srgbClr val="FFFFFF"/>
                </a:solidFill>
              </a:defRPr>
            </a:lvl7pPr>
            <a:lvl8pPr marL="3657600" lvl="7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Char char="•"/>
              <a:defRPr sz="900">
                <a:solidFill>
                  <a:srgbClr val="FFFFFF"/>
                </a:solidFill>
              </a:defRPr>
            </a:lvl8pPr>
            <a:lvl9pPr marL="4114800" lvl="8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Char char="•"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title-slide-v1_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>
            <a:spLocks noGrp="1"/>
          </p:cNvSpPr>
          <p:nvPr>
            <p:ph type="pic" idx="2"/>
          </p:nvPr>
        </p:nvSpPr>
        <p:spPr>
          <a:xfrm>
            <a:off x="3287925" y="0"/>
            <a:ext cx="5856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16"/>
          <p:cNvSpPr/>
          <p:nvPr/>
        </p:nvSpPr>
        <p:spPr>
          <a:xfrm>
            <a:off x="0" y="0"/>
            <a:ext cx="3288000" cy="5143500"/>
          </a:xfrm>
          <a:prstGeom prst="rect">
            <a:avLst/>
          </a:prstGeom>
          <a:solidFill>
            <a:srgbClr val="7BD2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6" descr="Caddle_ColourLogo_Horizontal_PNG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040" y="4765796"/>
            <a:ext cx="670657" cy="25036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6"/>
          <p:cNvSpPr txBox="1"/>
          <p:nvPr/>
        </p:nvSpPr>
        <p:spPr>
          <a:xfrm>
            <a:off x="21432" y="4787120"/>
            <a:ext cx="1809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Caddle® Inc. Confidential</a:t>
            </a:r>
            <a:endParaRPr sz="1200" b="0" i="0" u="none" strike="noStrike" cap="none" dirty="0">
              <a:solidFill>
                <a:srgbClr val="3E3E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16"/>
          <p:cNvSpPr txBox="1">
            <a:spLocks noGrp="1"/>
          </p:cNvSpPr>
          <p:nvPr>
            <p:ph type="ctrTitle"/>
          </p:nvPr>
        </p:nvSpPr>
        <p:spPr>
          <a:xfrm>
            <a:off x="56494" y="1661400"/>
            <a:ext cx="30804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b" anchorCtr="0">
            <a:noAutofit/>
          </a:bodyPr>
          <a:lstStyle>
            <a:lvl1pPr lvl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 i="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lide">
  <p:cSld name="title-slide-v1_2_1">
    <p:bg>
      <p:bgPr>
        <a:solidFill>
          <a:srgbClr val="79CFEC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>
            <a:spLocks noGrp="1"/>
          </p:cNvSpPr>
          <p:nvPr>
            <p:ph type="pic" idx="2"/>
          </p:nvPr>
        </p:nvSpPr>
        <p:spPr>
          <a:xfrm flipH="1">
            <a:off x="-75" y="0"/>
            <a:ext cx="328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17"/>
          <p:cNvSpPr txBox="1"/>
          <p:nvPr/>
        </p:nvSpPr>
        <p:spPr>
          <a:xfrm>
            <a:off x="21432" y="4787120"/>
            <a:ext cx="1809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Caddle® Inc. Confidential</a:t>
            </a:r>
            <a:endParaRPr sz="1200" b="0" i="0" u="none" strike="noStrike" cap="none" dirty="0">
              <a:solidFill>
                <a:srgbClr val="3E3E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17"/>
          <p:cNvSpPr txBox="1">
            <a:spLocks noGrp="1"/>
          </p:cNvSpPr>
          <p:nvPr>
            <p:ph type="ctrTitle"/>
          </p:nvPr>
        </p:nvSpPr>
        <p:spPr>
          <a:xfrm>
            <a:off x="3569813" y="887175"/>
            <a:ext cx="5506500" cy="1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b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 i="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cxnSp>
        <p:nvCxnSpPr>
          <p:cNvPr id="222" name="Google Shape;222;p17"/>
          <p:cNvCxnSpPr/>
          <p:nvPr/>
        </p:nvCxnSpPr>
        <p:spPr>
          <a:xfrm>
            <a:off x="4929259" y="2945652"/>
            <a:ext cx="0" cy="5223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17"/>
          <p:cNvSpPr txBox="1"/>
          <p:nvPr/>
        </p:nvSpPr>
        <p:spPr>
          <a:xfrm>
            <a:off x="3569813" y="3823069"/>
            <a:ext cx="44403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Make better decisions, faster, with access to rapid insights at every stage of the consumer journey</a:t>
            </a:r>
            <a:endParaRPr sz="1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810" y="2847432"/>
            <a:ext cx="1257916" cy="71862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7"/>
          <p:cNvSpPr txBox="1">
            <a:spLocks noGrp="1"/>
          </p:cNvSpPr>
          <p:nvPr>
            <p:ph type="title" idx="3"/>
          </p:nvPr>
        </p:nvSpPr>
        <p:spPr>
          <a:xfrm>
            <a:off x="3569813" y="2155050"/>
            <a:ext cx="5365500" cy="4353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6" name="Google Shape;226;p17"/>
          <p:cNvSpPr>
            <a:spLocks noGrp="1"/>
          </p:cNvSpPr>
          <p:nvPr>
            <p:ph type="pic" idx="4"/>
          </p:nvPr>
        </p:nvSpPr>
        <p:spPr>
          <a:xfrm flipH="1">
            <a:off x="5109769" y="3009872"/>
            <a:ext cx="1415100" cy="39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title-slide-v1_3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>
            <a:spLocks noGrp="1"/>
          </p:cNvSpPr>
          <p:nvPr>
            <p:ph type="pic" idx="2"/>
          </p:nvPr>
        </p:nvSpPr>
        <p:spPr>
          <a:xfrm>
            <a:off x="3287925" y="0"/>
            <a:ext cx="5856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18"/>
          <p:cNvSpPr/>
          <p:nvPr/>
        </p:nvSpPr>
        <p:spPr>
          <a:xfrm>
            <a:off x="0" y="0"/>
            <a:ext cx="3288000" cy="5143500"/>
          </a:xfrm>
          <a:prstGeom prst="rect">
            <a:avLst/>
          </a:prstGeom>
          <a:solidFill>
            <a:srgbClr val="FBAC2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 txBox="1"/>
          <p:nvPr/>
        </p:nvSpPr>
        <p:spPr>
          <a:xfrm>
            <a:off x="21432" y="4787120"/>
            <a:ext cx="1809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Caddle® Inc. Confidential</a:t>
            </a:r>
            <a:endParaRPr sz="1200" b="0" i="0" u="none" strike="noStrike" cap="none" dirty="0">
              <a:solidFill>
                <a:srgbClr val="3E3E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18"/>
          <p:cNvSpPr txBox="1">
            <a:spLocks noGrp="1"/>
          </p:cNvSpPr>
          <p:nvPr>
            <p:ph type="ctrTitle"/>
          </p:nvPr>
        </p:nvSpPr>
        <p:spPr>
          <a:xfrm>
            <a:off x="56494" y="1661400"/>
            <a:ext cx="30804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b" anchorCtr="0">
            <a:noAutofit/>
          </a:bodyPr>
          <a:lstStyle>
            <a:lvl1pPr lvl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 i="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PS">
  <p:cSld name="title-slide-v1_3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0" y="0"/>
            <a:ext cx="3288000" cy="5143500"/>
          </a:xfrm>
          <a:prstGeom prst="rect">
            <a:avLst/>
          </a:prstGeom>
          <a:solidFill>
            <a:srgbClr val="7DD2E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9"/>
          <p:cNvSpPr txBox="1"/>
          <p:nvPr/>
        </p:nvSpPr>
        <p:spPr>
          <a:xfrm>
            <a:off x="21432" y="4787120"/>
            <a:ext cx="1809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Caddle® Inc. Confidential</a:t>
            </a:r>
            <a:endParaRPr sz="1200" b="0" i="0" u="none" strike="noStrike" cap="none" dirty="0">
              <a:solidFill>
                <a:srgbClr val="3E3E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3993205" y="573075"/>
            <a:ext cx="4715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NPS </a:t>
            </a:r>
            <a:endParaRPr sz="3400" b="1" dirty="0">
              <a:solidFill>
                <a:srgbClr val="3E3E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19"/>
          <p:cNvSpPr txBox="1"/>
          <p:nvPr/>
        </p:nvSpPr>
        <p:spPr>
          <a:xfrm>
            <a:off x="3993205" y="2363778"/>
            <a:ext cx="4715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Net Promoter Score (NPS) is a trusted research methodology that provides an index to measure the willingness of consumers to recommend a company’s products and/or services to others based on their experience. </a:t>
            </a:r>
            <a:endParaRPr sz="120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NPS = % 9-10 ratings minus % 0-6 ratings</a:t>
            </a:r>
            <a:endParaRPr sz="120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19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1_blank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/>
          <p:nvPr/>
        </p:nvSpPr>
        <p:spPr>
          <a:xfrm>
            <a:off x="-121" y="0"/>
            <a:ext cx="9144000" cy="5143500"/>
          </a:xfrm>
          <a:prstGeom prst="rect">
            <a:avLst/>
          </a:prstGeom>
          <a:solidFill>
            <a:srgbClr val="7BD2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20" descr="Caddle_ColourLogo_Horizontal_PNG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040" y="4765796"/>
            <a:ext cx="670657" cy="250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0"/>
          <p:cNvSpPr txBox="1"/>
          <p:nvPr/>
        </p:nvSpPr>
        <p:spPr>
          <a:xfrm>
            <a:off x="21432" y="4787120"/>
            <a:ext cx="1809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Caddle® Inc. Confidential</a:t>
            </a:r>
            <a:endParaRPr sz="1200" b="0" i="0" u="none" strike="noStrike" cap="none" dirty="0">
              <a:solidFill>
                <a:srgbClr val="3E3E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917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 txBox="1"/>
          <p:nvPr/>
        </p:nvSpPr>
        <p:spPr>
          <a:xfrm>
            <a:off x="4373081" y="3981734"/>
            <a:ext cx="415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Make better decisions, faster.</a:t>
            </a:r>
            <a:endParaRPr sz="12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4373081" y="1330763"/>
            <a:ext cx="4459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  <a:defRPr sz="23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body" idx="1"/>
          </p:nvPr>
        </p:nvSpPr>
        <p:spPr>
          <a:xfrm>
            <a:off x="4373081" y="2377444"/>
            <a:ext cx="46785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b="0" i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</a:defRPr>
            </a:lvl5pPr>
            <a:lvl6pPr marL="2743200" lvl="5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</a:defRPr>
            </a:lvl6pPr>
            <a:lvl7pPr marL="3200400" lvl="6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</a:defRPr>
            </a:lvl7pPr>
            <a:lvl8pPr marL="3657600" lvl="7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</a:defRPr>
            </a:lvl8pPr>
            <a:lvl9pPr marL="4114800" lvl="8" indent="-30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tion breakdown">
  <p:cSld name="title-slide-v1_4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21"/>
          <p:cNvGraphicFramePr/>
          <p:nvPr/>
        </p:nvGraphicFramePr>
        <p:xfrm>
          <a:off x="-37" y="14670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{1771A6A0-A552-42A1-9316-1FA84644B06A}</a:tableStyleId>
              </a:tblPr>
              <a:tblGrid>
                <a:gridCol w="157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4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1425" marR="2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Baby Boomers 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(1946-1964)</a:t>
                      </a:r>
                      <a:endParaRPr sz="1200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DD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 X 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(1965-1980)</a:t>
                      </a:r>
                      <a:endParaRPr sz="1200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DD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Millennials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(1981-1996)</a:t>
                      </a:r>
                      <a:endParaRPr sz="1200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DD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 Z 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(1997-2005)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DD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Population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1425" marR="2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DD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0" name="Google Shape;250;p21"/>
          <p:cNvSpPr txBox="1">
            <a:spLocks noGrp="1"/>
          </p:cNvSpPr>
          <p:nvPr>
            <p:ph type="title"/>
          </p:nvPr>
        </p:nvSpPr>
        <p:spPr>
          <a:xfrm>
            <a:off x="311738" y="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body" idx="1"/>
          </p:nvPr>
        </p:nvSpPr>
        <p:spPr>
          <a:xfrm>
            <a:off x="105619" y="739313"/>
            <a:ext cx="89457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ats">
  <p:cSld name="SECTION_HEADER_1_3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cxnSp>
        <p:nvCxnSpPr>
          <p:cNvPr id="15" name="Google Shape;15;p3"/>
          <p:cNvCxnSpPr/>
          <p:nvPr/>
        </p:nvCxnSpPr>
        <p:spPr>
          <a:xfrm>
            <a:off x="5545381" y="2474897"/>
            <a:ext cx="0" cy="420300"/>
          </a:xfrm>
          <a:prstGeom prst="straightConnector1">
            <a:avLst/>
          </a:prstGeom>
          <a:noFill/>
          <a:ln w="19050" cap="flat" cmpd="sng">
            <a:solidFill>
              <a:srgbClr val="7DD2E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3"/>
          <p:cNvCxnSpPr/>
          <p:nvPr/>
        </p:nvCxnSpPr>
        <p:spPr>
          <a:xfrm>
            <a:off x="5545385" y="1448438"/>
            <a:ext cx="0" cy="420300"/>
          </a:xfrm>
          <a:prstGeom prst="straightConnector1">
            <a:avLst/>
          </a:prstGeom>
          <a:noFill/>
          <a:ln w="19050" cap="flat" cmpd="sng">
            <a:solidFill>
              <a:srgbClr val="7DD2E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7;p3"/>
          <p:cNvCxnSpPr/>
          <p:nvPr/>
        </p:nvCxnSpPr>
        <p:spPr>
          <a:xfrm>
            <a:off x="5545394" y="3501338"/>
            <a:ext cx="0" cy="420300"/>
          </a:xfrm>
          <a:prstGeom prst="straightConnector1">
            <a:avLst/>
          </a:prstGeom>
          <a:noFill/>
          <a:ln w="19050" cap="flat" cmpd="sng">
            <a:solidFill>
              <a:srgbClr val="7DD2E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63151" y="1739663"/>
            <a:ext cx="3692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273825" y="2478975"/>
            <a:ext cx="38769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5647800" y="1382850"/>
            <a:ext cx="29916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5647800" y="2478975"/>
            <a:ext cx="29916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4"/>
          </p:nvPr>
        </p:nvSpPr>
        <p:spPr>
          <a:xfrm>
            <a:off x="5740988" y="3435750"/>
            <a:ext cx="29916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5"/>
          </p:nvPr>
        </p:nvSpPr>
        <p:spPr>
          <a:xfrm>
            <a:off x="4601119" y="1384201"/>
            <a:ext cx="548700" cy="5487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>
            <a:spLocks noGrp="1"/>
          </p:cNvSpPr>
          <p:nvPr>
            <p:ph type="pic" idx="6"/>
          </p:nvPr>
        </p:nvSpPr>
        <p:spPr>
          <a:xfrm>
            <a:off x="4601119" y="2410651"/>
            <a:ext cx="548700" cy="5487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"/>
          <p:cNvSpPr>
            <a:spLocks noGrp="1"/>
          </p:cNvSpPr>
          <p:nvPr>
            <p:ph type="pic" idx="7"/>
          </p:nvPr>
        </p:nvSpPr>
        <p:spPr>
          <a:xfrm>
            <a:off x="4601119" y="3437101"/>
            <a:ext cx="548700" cy="54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tion /gender breakdown ">
  <p:cSld name="title-slide-v1_4_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22"/>
          <p:cNvGraphicFramePr/>
          <p:nvPr/>
        </p:nvGraphicFramePr>
        <p:xfrm>
          <a:off x="-37" y="14670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{1771A6A0-A552-42A1-9316-1FA84644B06A}</a:tableStyleId>
              </a:tblPr>
              <a:tblGrid>
                <a:gridCol w="118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7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1425" marR="21425" marT="68575" marB="68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Baby Boomers 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(1946-1964)</a:t>
                      </a:r>
                      <a:endParaRPr sz="1200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DD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 X 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(1965-1980)</a:t>
                      </a:r>
                      <a:endParaRPr sz="1200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DD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Millennials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(1981-1996)</a:t>
                      </a:r>
                      <a:endParaRPr sz="1200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DD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 Z 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(1997-2005)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DD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Female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1425" marR="2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DD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Male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1425" marR="2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DD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Population</a:t>
                      </a:r>
                      <a:endParaRPr sz="800" b="1" u="none" strike="noStrike" cap="none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1425" marR="2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DD2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311738" y="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05619" y="739313"/>
            <a:ext cx="89457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subtitle">
  <p:cSld name="title-slide-v1_4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>
            <a:spLocks noGrp="1"/>
          </p:cNvSpPr>
          <p:nvPr>
            <p:ph type="title"/>
          </p:nvPr>
        </p:nvSpPr>
        <p:spPr>
          <a:xfrm>
            <a:off x="311738" y="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body" idx="1"/>
          </p:nvPr>
        </p:nvSpPr>
        <p:spPr>
          <a:xfrm>
            <a:off x="105619" y="739313"/>
            <a:ext cx="89457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inar">
  <p:cSld name="BLANK_1">
    <p:bg>
      <p:bgPr>
        <a:solidFill>
          <a:srgbClr val="EE2D29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/>
          <p:nvPr/>
        </p:nvSpPr>
        <p:spPr>
          <a:xfrm>
            <a:off x="-63740" y="-212011"/>
            <a:ext cx="9351900" cy="5745000"/>
          </a:xfrm>
          <a:prstGeom prst="rect">
            <a:avLst/>
          </a:prstGeom>
          <a:solidFill>
            <a:srgbClr val="7BD2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-2011679" y="-1416326"/>
            <a:ext cx="11544300" cy="4578600"/>
          </a:xfrm>
          <a:prstGeom prst="roundRect">
            <a:avLst>
              <a:gd name="adj" fmla="val 4111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4" descr="Caddle_ColourLogo_Horizontal_PNG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040" y="4765796"/>
            <a:ext cx="670657" cy="25036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4"/>
          <p:cNvSpPr txBox="1"/>
          <p:nvPr/>
        </p:nvSpPr>
        <p:spPr>
          <a:xfrm>
            <a:off x="21432" y="4787120"/>
            <a:ext cx="1809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Caddle® Inc. Confidential</a:t>
            </a:r>
            <a:endParaRPr sz="1200" b="0" i="0" u="none" strike="noStrike" cap="none" dirty="0">
              <a:solidFill>
                <a:srgbClr val="3E3E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4"/>
          <p:cNvSpPr/>
          <p:nvPr/>
        </p:nvSpPr>
        <p:spPr>
          <a:xfrm>
            <a:off x="432976" y="1838963"/>
            <a:ext cx="2829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2700" b="1" i="0" u="none" strike="noStrike" cap="none">
                <a:solidFill>
                  <a:srgbClr val="1D4C78"/>
                </a:solidFill>
                <a:latin typeface="Montserrat"/>
                <a:ea typeface="Montserrat"/>
                <a:cs typeface="Montserrat"/>
                <a:sym typeface="Montserrat"/>
              </a:rPr>
              <a:t>Next Webinar </a:t>
            </a:r>
            <a:endParaRPr sz="2700" b="1" i="0" u="none" strike="noStrike" cap="none" dirty="0">
              <a:solidFill>
                <a:srgbClr val="1D4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2700" b="1" i="0" u="none" strike="noStrike" cap="none" dirty="0">
              <a:solidFill>
                <a:srgbClr val="1D4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700" b="1" i="0" u="none" strike="noStrike" cap="none" dirty="0">
              <a:solidFill>
                <a:srgbClr val="1D4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24"/>
          <p:cNvSpPr txBox="1">
            <a:spLocks noGrp="1"/>
          </p:cNvSpPr>
          <p:nvPr>
            <p:ph type="body" idx="1"/>
          </p:nvPr>
        </p:nvSpPr>
        <p:spPr>
          <a:xfrm>
            <a:off x="459750" y="2306513"/>
            <a:ext cx="82113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500"/>
              <a:buNone/>
              <a:defRPr sz="15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clients">
  <p:cSld name="TITLE_AND_BODY_1_1">
    <p:bg>
      <p:bgPr>
        <a:solidFill>
          <a:srgbClr val="FFFF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765" y="2736431"/>
            <a:ext cx="1226676" cy="322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7181" y="564476"/>
            <a:ext cx="1098602" cy="38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361" y="3855512"/>
            <a:ext cx="1283754" cy="37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160" y="3897623"/>
            <a:ext cx="858645" cy="3018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26"/>
          <p:cNvCxnSpPr/>
          <p:nvPr/>
        </p:nvCxnSpPr>
        <p:spPr>
          <a:xfrm>
            <a:off x="2251280" y="1215705"/>
            <a:ext cx="6450600" cy="0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26"/>
          <p:cNvCxnSpPr/>
          <p:nvPr/>
        </p:nvCxnSpPr>
        <p:spPr>
          <a:xfrm>
            <a:off x="2251280" y="2326118"/>
            <a:ext cx="6450600" cy="0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26"/>
          <p:cNvCxnSpPr/>
          <p:nvPr/>
        </p:nvCxnSpPr>
        <p:spPr>
          <a:xfrm>
            <a:off x="2251280" y="3467717"/>
            <a:ext cx="6450600" cy="0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1" name="Google Shape;281;p2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047" y="1537336"/>
            <a:ext cx="1293980" cy="35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6452" y="592556"/>
            <a:ext cx="1293981" cy="32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7075" y="1606260"/>
            <a:ext cx="957813" cy="3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6"/>
          <p:cNvSpPr txBox="1"/>
          <p:nvPr/>
        </p:nvSpPr>
        <p:spPr>
          <a:xfrm>
            <a:off x="364095" y="1958056"/>
            <a:ext cx="16842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4C78"/>
              </a:buClr>
              <a:buSzPts val="2700"/>
              <a:buFont typeface="Avenir"/>
              <a:buNone/>
            </a:pPr>
            <a:r>
              <a:rPr lang="en" sz="2700" b="1" i="0" u="none" strike="noStrike" cap="none">
                <a:solidFill>
                  <a:srgbClr val="1D4C78"/>
                </a:solidFill>
                <a:latin typeface="Montserrat"/>
                <a:ea typeface="Montserrat"/>
                <a:cs typeface="Montserrat"/>
                <a:sym typeface="Montserrat"/>
              </a:rPr>
              <a:t>Our Clients </a:t>
            </a:r>
            <a:endParaRPr sz="1100" b="1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85" name="Google Shape;285;p26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757" y="578841"/>
            <a:ext cx="1148359" cy="36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6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7208" y="3904285"/>
            <a:ext cx="752470" cy="31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556" y="622761"/>
            <a:ext cx="1166504" cy="28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0482" y="2616099"/>
            <a:ext cx="1118671" cy="54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6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1842" y="1443136"/>
            <a:ext cx="992432" cy="65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6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327" y="1630476"/>
            <a:ext cx="634076" cy="27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2746" y="2622747"/>
            <a:ext cx="540409" cy="48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6" descr="Ipsos - Logo - aftermarketNews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1293" y="3782468"/>
            <a:ext cx="584252" cy="55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6" descr="Loblaw Companies - Wikipedia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1899" y="2720825"/>
            <a:ext cx="1123305" cy="40807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6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s">
  <p:cSld name="TITLE_AND_BODY_1_1_1">
    <p:bg>
      <p:bgPr>
        <a:solidFill>
          <a:srgbClr val="FFFF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/>
          <p:nvPr/>
        </p:nvSpPr>
        <p:spPr>
          <a:xfrm>
            <a:off x="384244" y="1015781"/>
            <a:ext cx="1981500" cy="1463700"/>
          </a:xfrm>
          <a:prstGeom prst="roundRect">
            <a:avLst>
              <a:gd name="adj" fmla="val 6744"/>
            </a:avLst>
          </a:prstGeom>
          <a:solidFill>
            <a:srgbClr val="FFFFFF"/>
          </a:solidFill>
          <a:ln>
            <a:noFill/>
          </a:ln>
          <a:effectLst>
            <a:outerShdw blurRad="355600" dist="88900" dir="2880000" sx="102000" sy="102000" algn="ctr" rotWithShape="0">
              <a:srgbClr val="000000">
                <a:alpha val="113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7"/>
          <p:cNvSpPr/>
          <p:nvPr/>
        </p:nvSpPr>
        <p:spPr>
          <a:xfrm>
            <a:off x="2911914" y="1899309"/>
            <a:ext cx="1123790" cy="1833810"/>
          </a:xfrm>
          <a:custGeom>
            <a:avLst/>
            <a:gdLst/>
            <a:ahLst/>
            <a:cxnLst/>
            <a:rect l="l" t="t" r="r" b="b"/>
            <a:pathLst>
              <a:path w="15530" h="25342" extrusionOk="0">
                <a:moveTo>
                  <a:pt x="7747" y="0"/>
                </a:moveTo>
                <a:lnTo>
                  <a:pt x="2824" y="1768"/>
                </a:lnTo>
                <a:cubicBezTo>
                  <a:pt x="0" y="10456"/>
                  <a:pt x="3099" y="19971"/>
                  <a:pt x="10479" y="25342"/>
                </a:cubicBezTo>
                <a:lnTo>
                  <a:pt x="10330" y="20108"/>
                </a:lnTo>
                <a:lnTo>
                  <a:pt x="15529" y="18387"/>
                </a:lnTo>
                <a:cubicBezTo>
                  <a:pt x="11156" y="15208"/>
                  <a:pt x="9320" y="9572"/>
                  <a:pt x="10996" y="4430"/>
                </a:cubicBezTo>
                <a:lnTo>
                  <a:pt x="7747" y="0"/>
                </a:lnTo>
                <a:close/>
              </a:path>
            </a:pathLst>
          </a:custGeom>
          <a:solidFill>
            <a:srgbClr val="FBAC2A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7"/>
          <p:cNvSpPr/>
          <p:nvPr/>
        </p:nvSpPr>
        <p:spPr>
          <a:xfrm>
            <a:off x="3659347" y="3229767"/>
            <a:ext cx="1804793" cy="794251"/>
          </a:xfrm>
          <a:custGeom>
            <a:avLst/>
            <a:gdLst/>
            <a:ahLst/>
            <a:cxnLst/>
            <a:rect l="l" t="t" r="r" b="b"/>
            <a:pathLst>
              <a:path w="24941" h="10976" extrusionOk="0">
                <a:moveTo>
                  <a:pt x="5212" y="1"/>
                </a:moveTo>
                <a:lnTo>
                  <a:pt x="1" y="1722"/>
                </a:lnTo>
                <a:lnTo>
                  <a:pt x="162" y="6956"/>
                </a:lnTo>
                <a:cubicBezTo>
                  <a:pt x="3851" y="9636"/>
                  <a:pt x="8198" y="10976"/>
                  <a:pt x="12547" y="10976"/>
                </a:cubicBezTo>
                <a:cubicBezTo>
                  <a:pt x="16895" y="10976"/>
                  <a:pt x="21245" y="9636"/>
                  <a:pt x="24941" y="6956"/>
                </a:cubicBezTo>
                <a:lnTo>
                  <a:pt x="19914" y="5475"/>
                </a:lnTo>
                <a:lnTo>
                  <a:pt x="19880" y="1"/>
                </a:lnTo>
                <a:cubicBezTo>
                  <a:pt x="17693" y="1590"/>
                  <a:pt x="15119" y="2385"/>
                  <a:pt x="12546" y="2385"/>
                </a:cubicBezTo>
                <a:cubicBezTo>
                  <a:pt x="9972" y="2385"/>
                  <a:pt x="7398" y="1590"/>
                  <a:pt x="5212" y="1"/>
                </a:cubicBezTo>
                <a:close/>
              </a:path>
            </a:pathLst>
          </a:custGeom>
          <a:solidFill>
            <a:srgbClr val="EE2D2A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3116191" y="973286"/>
            <a:ext cx="1682718" cy="1245793"/>
          </a:xfrm>
          <a:custGeom>
            <a:avLst/>
            <a:gdLst/>
            <a:ahLst/>
            <a:cxnLst/>
            <a:rect l="l" t="t" r="r" b="b"/>
            <a:pathLst>
              <a:path w="23254" h="17216" extrusionOk="0">
                <a:moveTo>
                  <a:pt x="20052" y="0"/>
                </a:moveTo>
                <a:cubicBezTo>
                  <a:pt x="10916" y="0"/>
                  <a:pt x="2824" y="5888"/>
                  <a:pt x="1" y="14565"/>
                </a:cubicBezTo>
                <a:lnTo>
                  <a:pt x="1" y="14565"/>
                </a:lnTo>
                <a:lnTo>
                  <a:pt x="4924" y="12809"/>
                </a:lnTo>
                <a:lnTo>
                  <a:pt x="8173" y="17216"/>
                </a:lnTo>
                <a:cubicBezTo>
                  <a:pt x="9845" y="12083"/>
                  <a:pt x="14630" y="8596"/>
                  <a:pt x="20025" y="8596"/>
                </a:cubicBezTo>
                <a:cubicBezTo>
                  <a:pt x="20034" y="8596"/>
                  <a:pt x="20043" y="8597"/>
                  <a:pt x="20052" y="8597"/>
                </a:cubicBezTo>
                <a:lnTo>
                  <a:pt x="23254" y="4143"/>
                </a:lnTo>
                <a:lnTo>
                  <a:pt x="20052" y="0"/>
                </a:lnTo>
                <a:close/>
              </a:path>
            </a:pathLst>
          </a:custGeom>
          <a:solidFill>
            <a:srgbClr val="7BD2F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7"/>
          <p:cNvSpPr/>
          <p:nvPr/>
        </p:nvSpPr>
        <p:spPr>
          <a:xfrm>
            <a:off x="4567134" y="972416"/>
            <a:ext cx="1451013" cy="1367941"/>
          </a:xfrm>
          <a:custGeom>
            <a:avLst/>
            <a:gdLst/>
            <a:ahLst/>
            <a:cxnLst/>
            <a:rect l="l" t="t" r="r" b="b"/>
            <a:pathLst>
              <a:path w="20052" h="18904" extrusionOk="0">
                <a:moveTo>
                  <a:pt x="1" y="1"/>
                </a:moveTo>
                <a:lnTo>
                  <a:pt x="3203" y="4144"/>
                </a:lnTo>
                <a:lnTo>
                  <a:pt x="1" y="8609"/>
                </a:lnTo>
                <a:cubicBezTo>
                  <a:pt x="5406" y="8609"/>
                  <a:pt x="10204" y="12086"/>
                  <a:pt x="11868" y="17228"/>
                </a:cubicBezTo>
                <a:lnTo>
                  <a:pt x="17102" y="18904"/>
                </a:lnTo>
                <a:lnTo>
                  <a:pt x="20051" y="14577"/>
                </a:lnTo>
                <a:cubicBezTo>
                  <a:pt x="17228" y="5888"/>
                  <a:pt x="9136" y="12"/>
                  <a:pt x="1" y="1"/>
                </a:cubicBezTo>
                <a:close/>
              </a:path>
            </a:pathLst>
          </a:custGeom>
          <a:solidFill>
            <a:srgbClr val="FBE30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27"/>
          <p:cNvCxnSpPr/>
          <p:nvPr/>
        </p:nvCxnSpPr>
        <p:spPr>
          <a:xfrm flipH="1">
            <a:off x="6412979" y="1510106"/>
            <a:ext cx="297600" cy="900"/>
          </a:xfrm>
          <a:prstGeom prst="straightConnector1">
            <a:avLst/>
          </a:prstGeom>
          <a:noFill/>
          <a:ln w="25400" cap="rnd" cmpd="sng">
            <a:solidFill>
              <a:srgbClr val="1D4C7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02" name="Google Shape;302;p27"/>
          <p:cNvSpPr/>
          <p:nvPr/>
        </p:nvSpPr>
        <p:spPr>
          <a:xfrm>
            <a:off x="5097841" y="2027175"/>
            <a:ext cx="1123790" cy="1705150"/>
          </a:xfrm>
          <a:custGeom>
            <a:avLst/>
            <a:gdLst/>
            <a:ahLst/>
            <a:cxnLst/>
            <a:rect l="l" t="t" r="r" b="b"/>
            <a:pathLst>
              <a:path w="15530" h="23564" extrusionOk="0">
                <a:moveTo>
                  <a:pt x="12717" y="1"/>
                </a:moveTo>
                <a:lnTo>
                  <a:pt x="9768" y="4328"/>
                </a:lnTo>
                <a:lnTo>
                  <a:pt x="4546" y="2652"/>
                </a:lnTo>
                <a:lnTo>
                  <a:pt x="4546" y="2652"/>
                </a:lnTo>
                <a:cubicBezTo>
                  <a:pt x="6210" y="7805"/>
                  <a:pt x="4373" y="13429"/>
                  <a:pt x="1" y="16620"/>
                </a:cubicBezTo>
                <a:lnTo>
                  <a:pt x="35" y="22094"/>
                </a:lnTo>
                <a:lnTo>
                  <a:pt x="5051" y="23563"/>
                </a:lnTo>
                <a:cubicBezTo>
                  <a:pt x="12442" y="18192"/>
                  <a:pt x="15529" y="8677"/>
                  <a:pt x="12717" y="1"/>
                </a:cubicBezTo>
                <a:close/>
              </a:path>
            </a:pathLst>
          </a:custGeom>
          <a:solidFill>
            <a:srgbClr val="234C7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303;p27"/>
          <p:cNvCxnSpPr/>
          <p:nvPr/>
        </p:nvCxnSpPr>
        <p:spPr>
          <a:xfrm>
            <a:off x="4492393" y="4030424"/>
            <a:ext cx="0" cy="133500"/>
          </a:xfrm>
          <a:prstGeom prst="straightConnector1">
            <a:avLst/>
          </a:prstGeom>
          <a:noFill/>
          <a:ln w="25400" cap="rnd" cmpd="sng">
            <a:solidFill>
              <a:srgbClr val="1D4C78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04" name="Google Shape;304;p27"/>
          <p:cNvCxnSpPr/>
          <p:nvPr/>
        </p:nvCxnSpPr>
        <p:spPr>
          <a:xfrm rot="10800000">
            <a:off x="2504155" y="1572584"/>
            <a:ext cx="211800" cy="0"/>
          </a:xfrm>
          <a:prstGeom prst="straightConnector1">
            <a:avLst/>
          </a:prstGeom>
          <a:noFill/>
          <a:ln w="25400" cap="rnd" cmpd="sng">
            <a:solidFill>
              <a:srgbClr val="1D4C78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05" name="Google Shape;305;p27"/>
          <p:cNvCxnSpPr/>
          <p:nvPr/>
        </p:nvCxnSpPr>
        <p:spPr>
          <a:xfrm rot="10800000">
            <a:off x="2431693" y="3003425"/>
            <a:ext cx="211800" cy="0"/>
          </a:xfrm>
          <a:prstGeom prst="straightConnector1">
            <a:avLst/>
          </a:prstGeom>
          <a:noFill/>
          <a:ln w="25400" cap="rnd" cmpd="sng">
            <a:solidFill>
              <a:srgbClr val="1D4C7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06" name="Google Shape;306;p27"/>
          <p:cNvSpPr/>
          <p:nvPr/>
        </p:nvSpPr>
        <p:spPr>
          <a:xfrm>
            <a:off x="384244" y="2693223"/>
            <a:ext cx="1981500" cy="1368000"/>
          </a:xfrm>
          <a:prstGeom prst="roundRect">
            <a:avLst>
              <a:gd name="adj" fmla="val 6744"/>
            </a:avLst>
          </a:prstGeom>
          <a:solidFill>
            <a:srgbClr val="FFFFFF"/>
          </a:solidFill>
          <a:ln>
            <a:noFill/>
          </a:ln>
          <a:effectLst>
            <a:outerShdw blurRad="355600" dist="88900" dir="2880000" sx="102000" sy="102000" algn="ctr" rotWithShape="0">
              <a:srgbClr val="000000">
                <a:alpha val="113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7"/>
          <p:cNvSpPr/>
          <p:nvPr/>
        </p:nvSpPr>
        <p:spPr>
          <a:xfrm>
            <a:off x="5549268" y="1322679"/>
            <a:ext cx="840300" cy="375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355600" dist="88900" dir="2880000" sx="102000" sy="102000" algn="ctr" rotWithShape="0">
              <a:srgbClr val="000000">
                <a:alpha val="113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/>
          </p:nvPr>
        </p:nvSpPr>
        <p:spPr>
          <a:xfrm>
            <a:off x="311738" y="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27"/>
          <p:cNvSpPr/>
          <p:nvPr/>
        </p:nvSpPr>
        <p:spPr>
          <a:xfrm>
            <a:off x="6805238" y="1001213"/>
            <a:ext cx="1981500" cy="1463700"/>
          </a:xfrm>
          <a:prstGeom prst="roundRect">
            <a:avLst>
              <a:gd name="adj" fmla="val 6744"/>
            </a:avLst>
          </a:prstGeom>
          <a:solidFill>
            <a:srgbClr val="FFFFFF"/>
          </a:solidFill>
          <a:ln>
            <a:noFill/>
          </a:ln>
          <a:effectLst>
            <a:outerShdw blurRad="355600" dist="88900" dir="2880000" sx="102000" sy="102000" algn="ctr" rotWithShape="0">
              <a:srgbClr val="000000">
                <a:alpha val="113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7"/>
          <p:cNvSpPr/>
          <p:nvPr/>
        </p:nvSpPr>
        <p:spPr>
          <a:xfrm>
            <a:off x="6805238" y="2678663"/>
            <a:ext cx="1981500" cy="1463700"/>
          </a:xfrm>
          <a:prstGeom prst="roundRect">
            <a:avLst>
              <a:gd name="adj" fmla="val 6744"/>
            </a:avLst>
          </a:prstGeom>
          <a:solidFill>
            <a:srgbClr val="FFFFFF"/>
          </a:solidFill>
          <a:ln>
            <a:noFill/>
          </a:ln>
          <a:effectLst>
            <a:outerShdw blurRad="355600" dist="88900" dir="2880000" sx="102000" sy="102000" algn="ctr" rotWithShape="0">
              <a:srgbClr val="000000">
                <a:alpha val="113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7"/>
          <p:cNvSpPr/>
          <p:nvPr/>
        </p:nvSpPr>
        <p:spPr>
          <a:xfrm>
            <a:off x="2495513" y="4246519"/>
            <a:ext cx="3993600" cy="688200"/>
          </a:xfrm>
          <a:prstGeom prst="roundRect">
            <a:avLst>
              <a:gd name="adj" fmla="val 6744"/>
            </a:avLst>
          </a:prstGeom>
          <a:solidFill>
            <a:srgbClr val="FFFFFF"/>
          </a:solidFill>
          <a:ln>
            <a:noFill/>
          </a:ln>
          <a:effectLst>
            <a:outerShdw blurRad="355600" dist="88900" dir="2880000" sx="102000" sy="102000" algn="ctr" rotWithShape="0">
              <a:srgbClr val="000000">
                <a:alpha val="113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5544477" y="2869423"/>
            <a:ext cx="840300" cy="375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355600" dist="88900" dir="2880000" sx="102000" sy="102000" algn="ctr" rotWithShape="0">
              <a:srgbClr val="000000">
                <a:alpha val="113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27"/>
          <p:cNvSpPr/>
          <p:nvPr/>
        </p:nvSpPr>
        <p:spPr>
          <a:xfrm>
            <a:off x="4072199" y="3517610"/>
            <a:ext cx="840300" cy="375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355600" dist="88900" dir="2880000" sx="102000" sy="102000" algn="ctr" rotWithShape="0">
              <a:srgbClr val="000000">
                <a:alpha val="113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27"/>
          <p:cNvSpPr/>
          <p:nvPr/>
        </p:nvSpPr>
        <p:spPr>
          <a:xfrm>
            <a:off x="2738756" y="2758404"/>
            <a:ext cx="840300" cy="375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355600" dist="88900" dir="2880000" sx="102000" sy="102000" algn="ctr" rotWithShape="0">
              <a:srgbClr val="000000">
                <a:alpha val="113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27"/>
          <p:cNvSpPr/>
          <p:nvPr/>
        </p:nvSpPr>
        <p:spPr>
          <a:xfrm>
            <a:off x="2830256" y="1322679"/>
            <a:ext cx="840300" cy="375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355600" dist="88900" dir="2880000" sx="102000" sy="102000" algn="ctr" rotWithShape="0">
              <a:srgbClr val="000000">
                <a:alpha val="113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6" name="Google Shape;316;p27"/>
          <p:cNvCxnSpPr/>
          <p:nvPr/>
        </p:nvCxnSpPr>
        <p:spPr>
          <a:xfrm rot="10800000">
            <a:off x="6465254" y="3057293"/>
            <a:ext cx="241800" cy="0"/>
          </a:xfrm>
          <a:prstGeom prst="straightConnector1">
            <a:avLst/>
          </a:prstGeom>
          <a:noFill/>
          <a:ln w="25400" cap="rnd" cmpd="sng">
            <a:solidFill>
              <a:srgbClr val="1D4C7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17" name="Google Shape;317;p27"/>
          <p:cNvSpPr txBox="1">
            <a:spLocks noGrp="1"/>
          </p:cNvSpPr>
          <p:nvPr>
            <p:ph type="body" idx="1"/>
          </p:nvPr>
        </p:nvSpPr>
        <p:spPr>
          <a:xfrm>
            <a:off x="472669" y="1102481"/>
            <a:ext cx="1804800" cy="12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rmAutofit/>
          </a:bodyPr>
          <a:lstStyle>
            <a:lvl1pPr marL="457200" lvl="0" indent="-228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900"/>
              <a:buNone/>
              <a:defRPr sz="9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2pPr>
            <a:lvl3pPr marL="1371600" lvl="2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18" name="Google Shape;318;p27"/>
          <p:cNvSpPr txBox="1">
            <a:spLocks noGrp="1"/>
          </p:cNvSpPr>
          <p:nvPr>
            <p:ph type="body" idx="2"/>
          </p:nvPr>
        </p:nvSpPr>
        <p:spPr>
          <a:xfrm>
            <a:off x="472669" y="2795288"/>
            <a:ext cx="18048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rmAutofit/>
          </a:bodyPr>
          <a:lstStyle>
            <a:lvl1pPr marL="457200" lvl="0" indent="-228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900"/>
              <a:buNone/>
              <a:defRPr sz="9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2pPr>
            <a:lvl3pPr marL="1371600" lvl="2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19" name="Google Shape;319;p27"/>
          <p:cNvSpPr txBox="1">
            <a:spLocks noGrp="1"/>
          </p:cNvSpPr>
          <p:nvPr>
            <p:ph type="body" idx="3"/>
          </p:nvPr>
        </p:nvSpPr>
        <p:spPr>
          <a:xfrm>
            <a:off x="6914625" y="1073738"/>
            <a:ext cx="18048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rmAutofit/>
          </a:bodyPr>
          <a:lstStyle>
            <a:lvl1pPr marL="457200" lvl="0" indent="-228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900"/>
              <a:buNone/>
              <a:defRPr sz="9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2pPr>
            <a:lvl3pPr marL="1371600" lvl="2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20" name="Google Shape;320;p27"/>
          <p:cNvSpPr txBox="1">
            <a:spLocks noGrp="1"/>
          </p:cNvSpPr>
          <p:nvPr>
            <p:ph type="body" idx="4"/>
          </p:nvPr>
        </p:nvSpPr>
        <p:spPr>
          <a:xfrm>
            <a:off x="6950625" y="2758406"/>
            <a:ext cx="18048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rmAutofit/>
          </a:bodyPr>
          <a:lstStyle>
            <a:lvl1pPr marL="457200" lvl="0" indent="-228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900"/>
              <a:buNone/>
              <a:defRPr sz="9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2pPr>
            <a:lvl3pPr marL="1371600" lvl="2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21" name="Google Shape;321;p27"/>
          <p:cNvSpPr txBox="1">
            <a:spLocks noGrp="1"/>
          </p:cNvSpPr>
          <p:nvPr>
            <p:ph type="body" idx="5"/>
          </p:nvPr>
        </p:nvSpPr>
        <p:spPr>
          <a:xfrm>
            <a:off x="2571469" y="4308356"/>
            <a:ext cx="38184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rmAutofit/>
          </a:bodyPr>
          <a:lstStyle>
            <a:lvl1pPr marL="457200" lvl="0" indent="-228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900"/>
              <a:buNone/>
              <a:defRPr sz="9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2pPr>
            <a:lvl3pPr marL="1371600" lvl="2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22" name="Google Shape;322;p27"/>
          <p:cNvSpPr txBox="1"/>
          <p:nvPr/>
        </p:nvSpPr>
        <p:spPr>
          <a:xfrm>
            <a:off x="5550422" y="1252069"/>
            <a:ext cx="61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100" dirty="0">
              <a:solidFill>
                <a:srgbClr val="3E3E3E"/>
              </a:solidFill>
            </a:endParaRPr>
          </a:p>
        </p:txBody>
      </p:sp>
      <p:sp>
        <p:nvSpPr>
          <p:cNvPr id="323" name="Google Shape;323;p27"/>
          <p:cNvSpPr txBox="1"/>
          <p:nvPr/>
        </p:nvSpPr>
        <p:spPr>
          <a:xfrm>
            <a:off x="5522897" y="2780213"/>
            <a:ext cx="61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100" dirty="0">
              <a:solidFill>
                <a:srgbClr val="3E3E3E"/>
              </a:solidFill>
            </a:endParaRPr>
          </a:p>
        </p:txBody>
      </p:sp>
      <p:sp>
        <p:nvSpPr>
          <p:cNvPr id="324" name="Google Shape;324;p27"/>
          <p:cNvSpPr txBox="1"/>
          <p:nvPr/>
        </p:nvSpPr>
        <p:spPr>
          <a:xfrm>
            <a:off x="4072191" y="3428400"/>
            <a:ext cx="61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100" dirty="0">
              <a:solidFill>
                <a:srgbClr val="3E3E3E"/>
              </a:solidFill>
            </a:endParaRPr>
          </a:p>
        </p:txBody>
      </p:sp>
      <p:sp>
        <p:nvSpPr>
          <p:cNvPr id="325" name="Google Shape;325;p27"/>
          <p:cNvSpPr txBox="1"/>
          <p:nvPr/>
        </p:nvSpPr>
        <p:spPr>
          <a:xfrm>
            <a:off x="2797631" y="2669194"/>
            <a:ext cx="61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1100" dirty="0">
              <a:solidFill>
                <a:srgbClr val="3E3E3E"/>
              </a:solidFill>
            </a:endParaRPr>
          </a:p>
        </p:txBody>
      </p:sp>
      <p:sp>
        <p:nvSpPr>
          <p:cNvPr id="326" name="Google Shape;326;p27"/>
          <p:cNvSpPr txBox="1"/>
          <p:nvPr/>
        </p:nvSpPr>
        <p:spPr>
          <a:xfrm>
            <a:off x="2854144" y="1233469"/>
            <a:ext cx="61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1100" dirty="0">
              <a:solidFill>
                <a:srgbClr val="3E3E3E"/>
              </a:solidFill>
            </a:endParaRPr>
          </a:p>
        </p:txBody>
      </p:sp>
      <p:sp>
        <p:nvSpPr>
          <p:cNvPr id="327" name="Google Shape;327;p27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s talk insights">
  <p:cSld name="Title">
    <p:bg>
      <p:bgPr>
        <a:solidFill>
          <a:schemeClr val="l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/>
          <p:nvPr/>
        </p:nvSpPr>
        <p:spPr>
          <a:xfrm>
            <a:off x="0" y="2273796"/>
            <a:ext cx="9144000" cy="2869800"/>
          </a:xfrm>
          <a:prstGeom prst="rect">
            <a:avLst/>
          </a:prstGeom>
          <a:solidFill>
            <a:srgbClr val="FBAC2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8"/>
          <p:cNvSpPr txBox="1"/>
          <p:nvPr/>
        </p:nvSpPr>
        <p:spPr>
          <a:xfrm>
            <a:off x="1795282" y="1390506"/>
            <a:ext cx="55536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0625" rIns="51425" bIns="50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BAC2A"/>
                </a:solidFill>
                <a:latin typeface="Montserrat"/>
                <a:ea typeface="Montserrat"/>
                <a:cs typeface="Montserrat"/>
                <a:sym typeface="Montserrat"/>
              </a:rPr>
              <a:t>Let’s talk insights.</a:t>
            </a:r>
            <a:endParaRPr sz="2600" b="1" dirty="0">
              <a:solidFill>
                <a:srgbClr val="FBAC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1" name="Google Shape;331;p28" descr="Caddle_ColourLogo_Horizontal_PNG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5809" y="596738"/>
            <a:ext cx="1212382" cy="454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28"/>
          <p:cNvGrpSpPr/>
          <p:nvPr/>
        </p:nvGrpSpPr>
        <p:grpSpPr>
          <a:xfrm>
            <a:off x="2367804" y="2465942"/>
            <a:ext cx="4408352" cy="1015373"/>
            <a:chOff x="3374449" y="3196181"/>
            <a:chExt cx="5877802" cy="1347900"/>
          </a:xfrm>
        </p:grpSpPr>
        <p:sp>
          <p:nvSpPr>
            <p:cNvPr id="333" name="Google Shape;333;p28"/>
            <p:cNvSpPr txBox="1"/>
            <p:nvPr/>
          </p:nvSpPr>
          <p:spPr>
            <a:xfrm>
              <a:off x="3374449" y="3196181"/>
              <a:ext cx="2738100" cy="13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4E76"/>
                </a:buClr>
                <a:buSzPts val="1100"/>
                <a:buFont typeface="Avenir"/>
                <a:buNone/>
              </a:pPr>
              <a:r>
                <a:rPr lang="en" sz="90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Ransom Hawley</a:t>
              </a:r>
              <a:endParaRPr sz="9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4E76"/>
                </a:buClr>
                <a:buSzPts val="1100"/>
                <a:buFont typeface="Avenir"/>
                <a:buNone/>
              </a:pPr>
              <a:r>
                <a:rPr lang="en" sz="90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CEO</a:t>
              </a:r>
              <a:endParaRPr sz="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4E76"/>
                </a:buClr>
                <a:buSzPts val="1100"/>
                <a:buFont typeface="Avenir"/>
                <a:buNone/>
              </a:pPr>
              <a:r>
                <a:rPr lang="en" sz="900" i="0" u="sng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ransom@caddle.ca</a:t>
              </a:r>
              <a:endParaRPr sz="9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4" name="Google Shape;334;p28"/>
            <p:cNvSpPr txBox="1"/>
            <p:nvPr/>
          </p:nvSpPr>
          <p:spPr>
            <a:xfrm>
              <a:off x="6126551" y="3196181"/>
              <a:ext cx="3125700" cy="13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4E76"/>
                </a:buClr>
                <a:buSzPts val="1100"/>
                <a:buFont typeface="Avenir"/>
                <a:buNone/>
              </a:pPr>
              <a:r>
                <a:rPr lang="en" sz="90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Colleen Martin</a:t>
              </a:r>
              <a:endParaRPr sz="9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4E76"/>
                </a:buClr>
                <a:buSzPts val="1100"/>
                <a:buFont typeface="Avenir"/>
                <a:buNone/>
              </a:pPr>
              <a:r>
                <a:rPr lang="en" sz="90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VP Insight Solutions</a:t>
              </a:r>
              <a:endParaRPr sz="9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0282C"/>
                </a:buClr>
                <a:buSzPts val="1100"/>
                <a:buFont typeface="Avenir"/>
                <a:buNone/>
              </a:pPr>
              <a:r>
                <a:rPr lang="en" sz="900" i="0" u="sng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colleen.martin@caddle.ca</a:t>
              </a:r>
              <a:endParaRPr sz="9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35" name="Google Shape;335;p28"/>
          <p:cNvSpPr txBox="1"/>
          <p:nvPr/>
        </p:nvSpPr>
        <p:spPr>
          <a:xfrm>
            <a:off x="4502726" y="2412900"/>
            <a:ext cx="1386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s talk insights BLANK">
  <p:cSld name="Title_1"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/>
          <p:nvPr/>
        </p:nvSpPr>
        <p:spPr>
          <a:xfrm>
            <a:off x="0" y="2273796"/>
            <a:ext cx="9144000" cy="2869800"/>
          </a:xfrm>
          <a:prstGeom prst="rect">
            <a:avLst/>
          </a:prstGeom>
          <a:solidFill>
            <a:srgbClr val="FBAC2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9"/>
          <p:cNvSpPr txBox="1"/>
          <p:nvPr/>
        </p:nvSpPr>
        <p:spPr>
          <a:xfrm>
            <a:off x="1795282" y="1390506"/>
            <a:ext cx="55536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0625" rIns="51425" bIns="50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BAC2A"/>
                </a:solidFill>
                <a:latin typeface="Montserrat"/>
                <a:ea typeface="Montserrat"/>
                <a:cs typeface="Montserrat"/>
                <a:sym typeface="Montserrat"/>
              </a:rPr>
              <a:t>Let’s talk insights.</a:t>
            </a:r>
            <a:endParaRPr sz="2600" b="1" dirty="0">
              <a:solidFill>
                <a:srgbClr val="FBAC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Google Shape;339;p29" descr="Caddle_ColourLogo_Horizontal_PNG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5809" y="596738"/>
            <a:ext cx="1212382" cy="45458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9"/>
          <p:cNvSpPr txBox="1"/>
          <p:nvPr/>
        </p:nvSpPr>
        <p:spPr>
          <a:xfrm>
            <a:off x="4502726" y="2412900"/>
            <a:ext cx="1386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9"/>
          <p:cNvSpPr txBox="1">
            <a:spLocks noGrp="1"/>
          </p:cNvSpPr>
          <p:nvPr>
            <p:ph type="body" idx="1"/>
          </p:nvPr>
        </p:nvSpPr>
        <p:spPr>
          <a:xfrm>
            <a:off x="1989488" y="2618738"/>
            <a:ext cx="18522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marR="0" lvl="0" indent="-2857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body" idx="2"/>
          </p:nvPr>
        </p:nvSpPr>
        <p:spPr>
          <a:xfrm>
            <a:off x="5302303" y="2618738"/>
            <a:ext cx="18522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marR="0" lvl="0" indent="-2857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67500" rIns="68575" bIns="67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5" name="Google Shape;345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67500" rIns="68575" bIns="67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6" name="Google Shape;34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 dirty="0"/>
          </a:p>
        </p:txBody>
      </p:sp>
      <p:sp>
        <p:nvSpPr>
          <p:cNvPr id="349" name="Google Shape;349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 dirty="0"/>
          </a:p>
        </p:txBody>
      </p:sp>
      <p:sp>
        <p:nvSpPr>
          <p:cNvPr id="350" name="Google Shape;350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51" name="Google Shape;351;p3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203" y="14288"/>
            <a:ext cx="651507" cy="590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3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 dirty="0"/>
          </a:p>
        </p:txBody>
      </p:sp>
      <p:sp>
        <p:nvSpPr>
          <p:cNvPr id="354" name="Google Shape;354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 dirty="0"/>
          </a:p>
        </p:txBody>
      </p:sp>
      <p:sp>
        <p:nvSpPr>
          <p:cNvPr id="355" name="Google Shape;355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56" name="Google Shape;356;p3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203" y="14288"/>
            <a:ext cx="651507" cy="590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S / CHART">
  <p:cSld name="SECTION_HEADER_1_3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cxnSp>
        <p:nvCxnSpPr>
          <p:cNvPr id="28" name="Google Shape;28;p4"/>
          <p:cNvCxnSpPr/>
          <p:nvPr/>
        </p:nvCxnSpPr>
        <p:spPr>
          <a:xfrm>
            <a:off x="4571998" y="850651"/>
            <a:ext cx="0" cy="3808200"/>
          </a:xfrm>
          <a:prstGeom prst="straightConnector1">
            <a:avLst/>
          </a:prstGeom>
          <a:noFill/>
          <a:ln w="19050" cap="flat" cmpd="sng">
            <a:solidFill>
              <a:srgbClr val="7DD2E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72619" y="850650"/>
            <a:ext cx="3692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5310038" y="1412026"/>
            <a:ext cx="3246900" cy="32469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4"/>
          <p:cNvSpPr txBox="1">
            <a:spLocks noGrp="1"/>
          </p:cNvSpPr>
          <p:nvPr>
            <p:ph type="title" idx="3"/>
          </p:nvPr>
        </p:nvSpPr>
        <p:spPr>
          <a:xfrm>
            <a:off x="5310038" y="850650"/>
            <a:ext cx="3246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4"/>
          </p:nvPr>
        </p:nvSpPr>
        <p:spPr>
          <a:xfrm>
            <a:off x="454781" y="1692375"/>
            <a:ext cx="3246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S">
  <p:cSld name="SECTION_HEADER_1_3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525019" y="1526326"/>
            <a:ext cx="3246900" cy="32469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5372231" y="1061250"/>
            <a:ext cx="3246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" name="Google Shape;37;p5"/>
          <p:cNvSpPr>
            <a:spLocks noGrp="1"/>
          </p:cNvSpPr>
          <p:nvPr>
            <p:ph type="pic" idx="3"/>
          </p:nvPr>
        </p:nvSpPr>
        <p:spPr>
          <a:xfrm>
            <a:off x="5372231" y="1526326"/>
            <a:ext cx="3246900" cy="3246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5"/>
          <p:cNvSpPr txBox="1">
            <a:spLocks noGrp="1"/>
          </p:cNvSpPr>
          <p:nvPr>
            <p:ph type="title" idx="4"/>
          </p:nvPr>
        </p:nvSpPr>
        <p:spPr>
          <a:xfrm>
            <a:off x="525019" y="1061250"/>
            <a:ext cx="3246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5"/>
          </p:nvPr>
        </p:nvSpPr>
        <p:spPr>
          <a:xfrm>
            <a:off x="311738" y="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05619" y="739313"/>
            <a:ext cx="89457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slide">
  <p:cSld name="SECTION_HEADER_1_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7BD2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287325" y="404325"/>
            <a:ext cx="3997500" cy="5799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  <a:defRPr sz="17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 idx="2"/>
          </p:nvPr>
        </p:nvSpPr>
        <p:spPr>
          <a:xfrm>
            <a:off x="287325" y="772106"/>
            <a:ext cx="3997500" cy="4353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title" idx="3"/>
          </p:nvPr>
        </p:nvSpPr>
        <p:spPr>
          <a:xfrm>
            <a:off x="287325" y="2132588"/>
            <a:ext cx="1231800" cy="5799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 idx="4"/>
          </p:nvPr>
        </p:nvSpPr>
        <p:spPr>
          <a:xfrm>
            <a:off x="1383919" y="1914844"/>
            <a:ext cx="2900700" cy="10134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 idx="5"/>
          </p:nvPr>
        </p:nvSpPr>
        <p:spPr>
          <a:xfrm>
            <a:off x="287381" y="3494850"/>
            <a:ext cx="1231800" cy="5799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title" idx="6"/>
          </p:nvPr>
        </p:nvSpPr>
        <p:spPr>
          <a:xfrm>
            <a:off x="1383919" y="3281578"/>
            <a:ext cx="2900700" cy="10134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title" idx="7"/>
          </p:nvPr>
        </p:nvSpPr>
        <p:spPr>
          <a:xfrm>
            <a:off x="4848056" y="545100"/>
            <a:ext cx="3997500" cy="5799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1700"/>
              <a:buNone/>
              <a:defRPr sz="1700">
                <a:solidFill>
                  <a:srgbClr val="7DD2E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 idx="8"/>
          </p:nvPr>
        </p:nvSpPr>
        <p:spPr>
          <a:xfrm>
            <a:off x="4848056" y="912881"/>
            <a:ext cx="3997500" cy="4353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1200"/>
              <a:buNone/>
              <a:defRPr sz="1200" b="0">
                <a:solidFill>
                  <a:srgbClr val="7DD2E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 idx="9"/>
          </p:nvPr>
        </p:nvSpPr>
        <p:spPr>
          <a:xfrm>
            <a:off x="4848056" y="2132588"/>
            <a:ext cx="1231800" cy="5799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 idx="13"/>
          </p:nvPr>
        </p:nvSpPr>
        <p:spPr>
          <a:xfrm>
            <a:off x="5944650" y="1914844"/>
            <a:ext cx="2900700" cy="10134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1200"/>
              <a:buNone/>
              <a:defRPr sz="1200" b="0">
                <a:solidFill>
                  <a:srgbClr val="7DD2E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title" idx="14"/>
          </p:nvPr>
        </p:nvSpPr>
        <p:spPr>
          <a:xfrm>
            <a:off x="4848113" y="3494850"/>
            <a:ext cx="1231800" cy="5799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title" idx="15"/>
          </p:nvPr>
        </p:nvSpPr>
        <p:spPr>
          <a:xfrm>
            <a:off x="5944650" y="3281578"/>
            <a:ext cx="2900700" cy="10134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1200"/>
              <a:buNone/>
              <a:defRPr sz="1200" b="0">
                <a:solidFill>
                  <a:srgbClr val="7DD2E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IG STATS">
  <p:cSld name="SECTION_HEADER_1_2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7BD2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287325" y="404325"/>
            <a:ext cx="3997500" cy="5799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  <a:defRPr sz="17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 idx="2"/>
          </p:nvPr>
        </p:nvSpPr>
        <p:spPr>
          <a:xfrm>
            <a:off x="287325" y="772106"/>
            <a:ext cx="3997500" cy="4353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 idx="3"/>
          </p:nvPr>
        </p:nvSpPr>
        <p:spPr>
          <a:xfrm>
            <a:off x="287325" y="2132588"/>
            <a:ext cx="1231800" cy="5799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 idx="4"/>
          </p:nvPr>
        </p:nvSpPr>
        <p:spPr>
          <a:xfrm>
            <a:off x="287325" y="3278053"/>
            <a:ext cx="2900700" cy="10134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title" idx="5"/>
          </p:nvPr>
        </p:nvSpPr>
        <p:spPr>
          <a:xfrm>
            <a:off x="4848056" y="545100"/>
            <a:ext cx="3997500" cy="5799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1700"/>
              <a:buNone/>
              <a:defRPr sz="1700">
                <a:solidFill>
                  <a:srgbClr val="7DD2E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 idx="6"/>
          </p:nvPr>
        </p:nvSpPr>
        <p:spPr>
          <a:xfrm>
            <a:off x="4848056" y="912881"/>
            <a:ext cx="3997500" cy="4353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1200"/>
              <a:buNone/>
              <a:defRPr sz="1200" b="0">
                <a:solidFill>
                  <a:srgbClr val="7DD2E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 idx="7"/>
          </p:nvPr>
        </p:nvSpPr>
        <p:spPr>
          <a:xfrm>
            <a:off x="4848056" y="2132588"/>
            <a:ext cx="1231800" cy="5799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title" idx="8"/>
          </p:nvPr>
        </p:nvSpPr>
        <p:spPr>
          <a:xfrm>
            <a:off x="4848056" y="3278053"/>
            <a:ext cx="2900700" cy="10134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1200"/>
              <a:buNone/>
              <a:defRPr sz="1200" b="0">
                <a:solidFill>
                  <a:srgbClr val="7DD2E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DD2EE"/>
              </a:buClr>
              <a:buSzPts val="3600"/>
              <a:buNone/>
              <a:defRPr sz="3600">
                <a:solidFill>
                  <a:srgbClr val="7DD2E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ats">
  <p:cSld name="SECTION_HEADER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1833659" y="4057630"/>
            <a:ext cx="5476800" cy="1626169"/>
          </a:xfrm>
          <a:prstGeom prst="roundRect">
            <a:avLst>
              <a:gd name="adj" fmla="val 29171"/>
            </a:avLst>
          </a:prstGeom>
          <a:solidFill>
            <a:srgbClr val="7BD2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311738" y="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1"/>
          </p:nvPr>
        </p:nvSpPr>
        <p:spPr>
          <a:xfrm>
            <a:off x="105619" y="739313"/>
            <a:ext cx="89457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 idx="2"/>
          </p:nvPr>
        </p:nvSpPr>
        <p:spPr>
          <a:xfrm>
            <a:off x="665944" y="1886175"/>
            <a:ext cx="1866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AB29"/>
              </a:buClr>
              <a:buSzPts val="3300"/>
              <a:buNone/>
              <a:defRPr>
                <a:solidFill>
                  <a:srgbClr val="FAAB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3"/>
          </p:nvPr>
        </p:nvSpPr>
        <p:spPr>
          <a:xfrm>
            <a:off x="796219" y="2296013"/>
            <a:ext cx="16053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title" idx="4"/>
          </p:nvPr>
        </p:nvSpPr>
        <p:spPr>
          <a:xfrm>
            <a:off x="3639038" y="1981238"/>
            <a:ext cx="1866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AB29"/>
              </a:buClr>
              <a:buSzPts val="3300"/>
              <a:buNone/>
              <a:defRPr>
                <a:solidFill>
                  <a:srgbClr val="FAAB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5"/>
          </p:nvPr>
        </p:nvSpPr>
        <p:spPr>
          <a:xfrm>
            <a:off x="3769313" y="2391075"/>
            <a:ext cx="16053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title" idx="6"/>
          </p:nvPr>
        </p:nvSpPr>
        <p:spPr>
          <a:xfrm>
            <a:off x="2190375" y="3852713"/>
            <a:ext cx="47634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7"/>
          </p:nvPr>
        </p:nvSpPr>
        <p:spPr>
          <a:xfrm>
            <a:off x="6872681" y="2500931"/>
            <a:ext cx="16053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 idx="8"/>
          </p:nvPr>
        </p:nvSpPr>
        <p:spPr>
          <a:xfrm>
            <a:off x="6856706" y="2205394"/>
            <a:ext cx="1866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AB29"/>
              </a:buClr>
              <a:buSzPts val="3300"/>
              <a:buNone/>
              <a:defRPr>
                <a:solidFill>
                  <a:srgbClr val="FAAB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/>
        </p:nvSpPr>
        <p:spPr>
          <a:xfrm>
            <a:off x="621581" y="751244"/>
            <a:ext cx="20532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0625" rIns="51425" bIns="506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1D4C78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sz="2600" b="1" dirty="0">
              <a:solidFill>
                <a:srgbClr val="1D4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621600" y="3689145"/>
            <a:ext cx="7215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FBAC2A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700" b="1" i="0" u="none" strike="noStrike" cap="none" dirty="0">
              <a:solidFill>
                <a:srgbClr val="FBAC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4492443" y="1089446"/>
            <a:ext cx="10713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57A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FBAC2A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700" b="1" i="0" u="none" strike="noStrike" cap="none" dirty="0">
              <a:solidFill>
                <a:srgbClr val="FBAC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4491932" y="2270055"/>
            <a:ext cx="8727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57A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FBAC2A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700" b="1" i="0" u="none" strike="noStrike" cap="none" dirty="0">
              <a:solidFill>
                <a:srgbClr val="FBAC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4491945" y="3597261"/>
            <a:ext cx="11256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FBAC2A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2700" b="1" i="0" u="none" strike="noStrike" cap="none" dirty="0">
              <a:solidFill>
                <a:srgbClr val="FBAC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5" name="Google Shape;85;p9"/>
          <p:cNvGrpSpPr/>
          <p:nvPr/>
        </p:nvGrpSpPr>
        <p:grpSpPr>
          <a:xfrm>
            <a:off x="621623" y="2291668"/>
            <a:ext cx="3493454" cy="422922"/>
            <a:chOff x="1060704" y="2829528"/>
            <a:chExt cx="4791461" cy="534870"/>
          </a:xfrm>
        </p:grpSpPr>
        <p:sp>
          <p:nvSpPr>
            <p:cNvPr id="86" name="Google Shape;86;p9"/>
            <p:cNvSpPr txBox="1"/>
            <p:nvPr/>
          </p:nvSpPr>
          <p:spPr>
            <a:xfrm>
              <a:off x="1060704" y="2829528"/>
              <a:ext cx="9894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457A"/>
                </a:buClr>
                <a:buSzPts val="2700"/>
                <a:buFont typeface="Arial"/>
                <a:buNone/>
              </a:pPr>
              <a:r>
                <a:rPr lang="en" sz="2700" b="1" i="0" u="none" strike="noStrike" cap="none">
                  <a:solidFill>
                    <a:srgbClr val="FBAC2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 sz="2700" b="1" i="0" u="none" strike="noStrike" cap="none" dirty="0">
                <a:solidFill>
                  <a:srgbClr val="FBAC2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87;p9"/>
            <p:cNvSpPr txBox="1"/>
            <p:nvPr/>
          </p:nvSpPr>
          <p:spPr>
            <a:xfrm flipH="1">
              <a:off x="2067665" y="2950398"/>
              <a:ext cx="3784500" cy="41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575" tIns="0" rIns="38575" bIns="19275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200" i="0" u="none" strike="noStrike" cap="none">
                  <a:solidFill>
                    <a:srgbClr val="3E3E3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About Caddle</a:t>
              </a:r>
              <a:r>
                <a:rPr lang="en" sz="1200" i="0" u="none" strike="noStrike" cap="none" baseline="30000">
                  <a:solidFill>
                    <a:srgbClr val="3F3F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®</a:t>
              </a:r>
              <a:endParaRPr sz="12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8" name="Google Shape;88;p9"/>
          <p:cNvSpPr txBox="1">
            <a:spLocks noGrp="1"/>
          </p:cNvSpPr>
          <p:nvPr>
            <p:ph type="body" idx="1"/>
          </p:nvPr>
        </p:nvSpPr>
        <p:spPr>
          <a:xfrm>
            <a:off x="1342950" y="3631425"/>
            <a:ext cx="27789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i="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2"/>
          </p:nvPr>
        </p:nvSpPr>
        <p:spPr>
          <a:xfrm>
            <a:off x="5196056" y="3631425"/>
            <a:ext cx="27789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i="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3"/>
          </p:nvPr>
        </p:nvSpPr>
        <p:spPr>
          <a:xfrm>
            <a:off x="5196056" y="2304225"/>
            <a:ext cx="27789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i="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4"/>
          </p:nvPr>
        </p:nvSpPr>
        <p:spPr>
          <a:xfrm>
            <a:off x="5196056" y="1123613"/>
            <a:ext cx="27789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None/>
              <a:defRPr i="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SOM">
  <p:cSld name="completely-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 descr="Caddle_ColourLogo_Horizontal_PNG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040" y="4765796"/>
            <a:ext cx="670657" cy="25036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/>
          <p:nvPr/>
        </p:nvSpPr>
        <p:spPr>
          <a:xfrm>
            <a:off x="21432" y="4787120"/>
            <a:ext cx="1809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Caddle® Inc. Confidential</a:t>
            </a:r>
            <a:endParaRPr sz="1200" b="0" i="0" u="none" strike="noStrike" cap="none" dirty="0">
              <a:solidFill>
                <a:srgbClr val="3E3E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0" y="2300109"/>
            <a:ext cx="9144000" cy="2843400"/>
          </a:xfrm>
          <a:prstGeom prst="rect">
            <a:avLst/>
          </a:prstGeom>
          <a:solidFill>
            <a:srgbClr val="FBAC2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2702588" y="1393238"/>
            <a:ext cx="37389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0625" rIns="51425" bIns="506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4C78"/>
              </a:buClr>
              <a:buSzPts val="2700"/>
              <a:buFont typeface="Avenir"/>
              <a:buNone/>
            </a:pPr>
            <a:r>
              <a:rPr lang="en" sz="2600" b="1" i="0" u="none" strike="noStrike" cap="none">
                <a:solidFill>
                  <a:srgbClr val="FBAC2A"/>
                </a:solidFill>
                <a:latin typeface="Montserrat"/>
                <a:ea typeface="Montserrat"/>
                <a:cs typeface="Montserrat"/>
                <a:sym typeface="Montserrat"/>
              </a:rPr>
              <a:t>Who We Are</a:t>
            </a:r>
            <a:endParaRPr sz="2600" b="1" i="0" u="none" strike="noStrike" cap="none" dirty="0">
              <a:solidFill>
                <a:srgbClr val="FBAC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0"/>
          <p:cNvSpPr txBox="1"/>
          <p:nvPr/>
        </p:nvSpPr>
        <p:spPr>
          <a:xfrm>
            <a:off x="6560600" y="2407439"/>
            <a:ext cx="23442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Ransom Hawley</a:t>
            </a:r>
            <a:endParaRPr sz="9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</a:t>
            </a:r>
            <a:endParaRPr sz="9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ransom@caddle.ca</a:t>
            </a:r>
            <a:endParaRPr sz="9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0282C"/>
              </a:buClr>
              <a:buSzPts val="1100"/>
              <a:buFont typeface="Avenir"/>
              <a:buNone/>
            </a:pPr>
            <a:endParaRPr sz="900" i="0" u="sng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4502726" y="2437938"/>
            <a:ext cx="1386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754" y="3179176"/>
            <a:ext cx="1257916" cy="71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0"/>
          <p:cNvSpPr>
            <a:spLocks noGrp="1"/>
          </p:cNvSpPr>
          <p:nvPr>
            <p:ph type="pic" idx="2"/>
          </p:nvPr>
        </p:nvSpPr>
        <p:spPr>
          <a:xfrm>
            <a:off x="557681" y="452369"/>
            <a:ext cx="1852200" cy="18522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0"/>
          <p:cNvSpPr>
            <a:spLocks noGrp="1"/>
          </p:cNvSpPr>
          <p:nvPr>
            <p:ph type="pic" idx="3"/>
          </p:nvPr>
        </p:nvSpPr>
        <p:spPr>
          <a:xfrm>
            <a:off x="6806616" y="455519"/>
            <a:ext cx="1852200" cy="18522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557681" y="2615344"/>
            <a:ext cx="18522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marR="0" lvl="0" indent="-2857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•"/>
              <a:defRPr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•"/>
              <a:defRPr sz="9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3300"/>
              <a:buFont typeface="Montserrat"/>
              <a:buNone/>
              <a:defRPr sz="3300" b="1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7500" rIns="68575" bIns="67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E3E3E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Google Shape;8;p1" descr="Caddle_ColourLogo_Horizontal_PNG.png"/>
          <p:cNvPicPr preferRelativeResize="0"/>
          <p:nvPr/>
        </p:nvPicPr>
        <p:blipFill rotWithShape="1">
          <a:blip r:embed="rId3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890" y="4765796"/>
            <a:ext cx="670657" cy="2503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21432" y="4787120"/>
            <a:ext cx="1809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rPr>
              <a:t>Caddle® Inc. Confidential</a:t>
            </a:r>
            <a:endParaRPr sz="1200" b="0" i="0" u="none" strike="noStrike" cap="none" dirty="0">
              <a:solidFill>
                <a:srgbClr val="3E3E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556784" y="48641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r">
              <a:buNone/>
              <a:defRPr sz="700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700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700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700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700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700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700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700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700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uj.punni@caddle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askcaddl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"/>
          <p:cNvSpPr txBox="1">
            <a:spLocks noGrp="1"/>
          </p:cNvSpPr>
          <p:nvPr>
            <p:ph type="ctrTitle"/>
          </p:nvPr>
        </p:nvSpPr>
        <p:spPr>
          <a:xfrm>
            <a:off x="3569813" y="661358"/>
            <a:ext cx="5506500" cy="1426717"/>
          </a:xfrm>
          <a:prstGeom prst="rect">
            <a:avLst/>
          </a:prstGeom>
        </p:spPr>
        <p:txBody>
          <a:bodyPr spcFirstLastPara="1" wrap="square" lIns="68575" tIns="67500" rIns="68575" bIns="67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Easter 2023 Shopping in Canada Survey | National Consumer Research – Caddle &amp; RCC</a:t>
            </a:r>
            <a:endParaRPr sz="2400" dirty="0"/>
          </a:p>
        </p:txBody>
      </p:sp>
      <p:sp>
        <p:nvSpPr>
          <p:cNvPr id="363" name="Google Shape;363;p33"/>
          <p:cNvSpPr txBox="1">
            <a:spLocks noGrp="1"/>
          </p:cNvSpPr>
          <p:nvPr>
            <p:ph type="title" idx="3"/>
          </p:nvPr>
        </p:nvSpPr>
        <p:spPr>
          <a:xfrm>
            <a:off x="3569813" y="2155050"/>
            <a:ext cx="5365500" cy="4353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This year, more than 87% of Canadians who celebrate Easter plan to make either the same or more purchases compared to last year.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64" name="Google Shape;364;p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413" y="2965219"/>
            <a:ext cx="1079674" cy="5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Placeholder 4" descr="Easter egg with floral decoration">
            <a:extLst>
              <a:ext uri="{FF2B5EF4-FFF2-40B4-BE49-F238E27FC236}">
                <a16:creationId xmlns:a16="http://schemas.microsoft.com/office/drawing/2014/main" id="{A9851C18-C703-5C1E-E2F0-9C1D7564435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4820"/>
            <a:ext cx="3287713" cy="51435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 txBox="1">
            <a:spLocks noGrp="1"/>
          </p:cNvSpPr>
          <p:nvPr>
            <p:ph type="title" idx="6"/>
          </p:nvPr>
        </p:nvSpPr>
        <p:spPr>
          <a:xfrm>
            <a:off x="2003729" y="4073928"/>
            <a:ext cx="5046043" cy="10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For those celebrating Easter, the top three retail categories shopped are Food and Beverage retailers, (46.6%), Big Box retailers (45.5%), and Drug Stores (23.4%). The top three ranking remains unchanged as compared to 2022</a:t>
            </a:r>
            <a:endParaRPr dirty="0"/>
          </a:p>
        </p:txBody>
      </p:sp>
      <p:sp>
        <p:nvSpPr>
          <p:cNvPr id="434" name="Google Shape;434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Food and Beverage retailers narrowly edge Big Box retailers to take the biggest share of Canadian’s wallets on Easter</a:t>
            </a:r>
            <a:endParaRPr sz="2000" dirty="0"/>
          </a:p>
        </p:txBody>
      </p:sp>
      <p:sp>
        <p:nvSpPr>
          <p:cNvPr id="435" name="Google Shape;435;p42"/>
          <p:cNvSpPr txBox="1">
            <a:spLocks noGrp="1"/>
          </p:cNvSpPr>
          <p:nvPr>
            <p:ph type="body" idx="3"/>
          </p:nvPr>
        </p:nvSpPr>
        <p:spPr>
          <a:xfrm>
            <a:off x="141586" y="643481"/>
            <a:ext cx="9002414" cy="342963"/>
          </a:xfrm>
          <a:prstGeom prst="rect">
            <a:avLst/>
          </a:prstGeom>
        </p:spPr>
        <p:txBody>
          <a:bodyPr spcFirstLastPara="1" wrap="square" lIns="68575" tIns="67500" rIns="68575" bIns="675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Which of the following stores do you normally make purchases related to Easter? </a:t>
            </a:r>
            <a:endParaRPr dirty="0"/>
          </a:p>
        </p:txBody>
      </p:sp>
      <p:sp>
        <p:nvSpPr>
          <p:cNvPr id="437" name="Google Shape;437;p42"/>
          <p:cNvSpPr txBox="1">
            <a:spLocks noGrp="1"/>
          </p:cNvSpPr>
          <p:nvPr>
            <p:ph type="body" idx="3"/>
          </p:nvPr>
        </p:nvSpPr>
        <p:spPr>
          <a:xfrm>
            <a:off x="83128" y="4575413"/>
            <a:ext cx="1599838" cy="2886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/>
          <a:p>
            <a:pPr marL="0" indent="0" algn="l"/>
            <a:r>
              <a:rPr lang="en" sz="900" dirty="0"/>
              <a:t>Caddle Daily Survey | March, 2023 | n = 7,063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900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3BD06A76-C743-7085-1F4E-16431B275C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444" y="1148742"/>
            <a:ext cx="5004697" cy="27628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3"/>
          <p:cNvSpPr txBox="1">
            <a:spLocks noGrp="1"/>
          </p:cNvSpPr>
          <p:nvPr>
            <p:ph type="title" idx="6"/>
          </p:nvPr>
        </p:nvSpPr>
        <p:spPr>
          <a:xfrm>
            <a:off x="1908313" y="4061633"/>
            <a:ext cx="5247861" cy="10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top three activities Canadians normally do during Easter include Hosting / Joining a meal or Party (39.6%) Giving or Receiving Gifts (20.2%), and Watching movies / plays / TV (18.2%)</a:t>
            </a:r>
            <a:endParaRPr dirty="0"/>
          </a:p>
        </p:txBody>
      </p:sp>
      <p:sp>
        <p:nvSpPr>
          <p:cNvPr id="443" name="Google Shape;443;p43"/>
          <p:cNvSpPr txBox="1">
            <a:spLocks noGrp="1"/>
          </p:cNvSpPr>
          <p:nvPr>
            <p:ph type="title"/>
          </p:nvPr>
        </p:nvSpPr>
        <p:spPr>
          <a:xfrm>
            <a:off x="51853" y="0"/>
            <a:ext cx="904029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This year, around 40% of Canadians will be Hosting / Joining a meal or Party on Easter</a:t>
            </a:r>
            <a:endParaRPr sz="2000" dirty="0"/>
          </a:p>
        </p:txBody>
      </p:sp>
      <p:sp>
        <p:nvSpPr>
          <p:cNvPr id="444" name="Google Shape;444;p43"/>
          <p:cNvSpPr txBox="1">
            <a:spLocks noGrp="1"/>
          </p:cNvSpPr>
          <p:nvPr>
            <p:ph type="body" idx="3"/>
          </p:nvPr>
        </p:nvSpPr>
        <p:spPr>
          <a:xfrm>
            <a:off x="146447" y="633067"/>
            <a:ext cx="8945700" cy="448800"/>
          </a:xfrm>
          <a:prstGeom prst="rect">
            <a:avLst/>
          </a:prstGeom>
        </p:spPr>
        <p:txBody>
          <a:bodyPr spcFirstLastPara="1" wrap="square" lIns="68575" tIns="67500" rIns="68575" bIns="675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Which of the following do you normally do during Easter? </a:t>
            </a:r>
            <a:endParaRPr dirty="0"/>
          </a:p>
        </p:txBody>
      </p:sp>
      <p:sp>
        <p:nvSpPr>
          <p:cNvPr id="446" name="Google Shape;446;p43"/>
          <p:cNvSpPr txBox="1">
            <a:spLocks noGrp="1"/>
          </p:cNvSpPr>
          <p:nvPr>
            <p:ph type="body" idx="3"/>
          </p:nvPr>
        </p:nvSpPr>
        <p:spPr>
          <a:xfrm>
            <a:off x="0" y="4341906"/>
            <a:ext cx="1805700" cy="241200"/>
          </a:xfrm>
          <a:prstGeom prst="rect">
            <a:avLst/>
          </a:prstGeom>
        </p:spPr>
        <p:txBody>
          <a:bodyPr spcFirstLastPara="1" wrap="square" lIns="68575" tIns="67500" rIns="68575" bIns="675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/>
              <a:t>Caddle Daily Survey | March, 2023 | n = 10,396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2ABC3-1C0E-6935-861E-5A41C4718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608" y="1081867"/>
            <a:ext cx="3012610" cy="28619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"/>
          <p:cNvSpPr txBox="1">
            <a:spLocks noGrp="1"/>
          </p:cNvSpPr>
          <p:nvPr>
            <p:ph type="title"/>
          </p:nvPr>
        </p:nvSpPr>
        <p:spPr>
          <a:xfrm>
            <a:off x="372625" y="850650"/>
            <a:ext cx="3692400" cy="13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The majority of Canadians search for Easter products in the grocery aisles</a:t>
            </a:r>
            <a:endParaRPr sz="2000" dirty="0"/>
          </a:p>
        </p:txBody>
      </p:sp>
      <p:sp>
        <p:nvSpPr>
          <p:cNvPr id="452" name="Google Shape;452;p44"/>
          <p:cNvSpPr txBox="1">
            <a:spLocks noGrp="1"/>
          </p:cNvSpPr>
          <p:nvPr>
            <p:ph type="title" idx="3"/>
          </p:nvPr>
        </p:nvSpPr>
        <p:spPr>
          <a:xfrm>
            <a:off x="5221903" y="494684"/>
            <a:ext cx="32469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in the store do you normally purchase the items for Easter?</a:t>
            </a:r>
            <a:endParaRPr dirty="0"/>
          </a:p>
        </p:txBody>
      </p:sp>
      <p:sp>
        <p:nvSpPr>
          <p:cNvPr id="453" name="Google Shape;453;p44"/>
          <p:cNvSpPr txBox="1">
            <a:spLocks noGrp="1"/>
          </p:cNvSpPr>
          <p:nvPr>
            <p:ph type="title" idx="4"/>
          </p:nvPr>
        </p:nvSpPr>
        <p:spPr>
          <a:xfrm>
            <a:off x="372624" y="2428874"/>
            <a:ext cx="3957201" cy="210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285750">
              <a:buFont typeface="Montserrat"/>
              <a:buChar char="●"/>
            </a:pPr>
            <a:r>
              <a:rPr lang="en" sz="1200" dirty="0"/>
              <a:t>58.1% of Canadians purchase Easter products in the regular grocery aisles. This has gone up by 18% compared to 2022.</a:t>
            </a:r>
            <a:br>
              <a:rPr lang="en" sz="1200" dirty="0"/>
            </a:br>
            <a:endParaRPr sz="1200" dirty="0"/>
          </a:p>
          <a:p>
            <a:pPr marL="457200" indent="-285750">
              <a:buFont typeface="Montserrat"/>
              <a:buChar char="●"/>
            </a:pPr>
            <a:r>
              <a:rPr lang="en" sz="1200" dirty="0"/>
              <a:t>This is followed by Front of store displays (27%), and Free Standing displays (26%) </a:t>
            </a:r>
            <a:br>
              <a:rPr lang="en" sz="1200" dirty="0"/>
            </a:br>
            <a:endParaRPr sz="1200" dirty="0"/>
          </a:p>
          <a:p>
            <a:pPr marL="457200" indent="-285750">
              <a:buFont typeface="Montserrat"/>
              <a:buChar char="●"/>
            </a:pPr>
            <a:r>
              <a:rPr lang="en" sz="1200" dirty="0"/>
              <a:t>3.6% of Canadians purchase something for Easter online</a:t>
            </a:r>
            <a:endParaRPr sz="1200" dirty="0"/>
          </a:p>
        </p:txBody>
      </p:sp>
      <p:sp>
        <p:nvSpPr>
          <p:cNvPr id="455" name="Google Shape;455;p44"/>
          <p:cNvSpPr txBox="1">
            <a:spLocks noGrp="1"/>
          </p:cNvSpPr>
          <p:nvPr>
            <p:ph type="body" idx="4294967295"/>
          </p:nvPr>
        </p:nvSpPr>
        <p:spPr>
          <a:xfrm>
            <a:off x="0" y="4858500"/>
            <a:ext cx="8647800" cy="2886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/>
              <a:t>Caddle Daily Survey l March 2023 | n = 7,279</a:t>
            </a:r>
            <a:endParaRPr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34252-C8E8-7342-760F-53346699B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175" y="1069913"/>
            <a:ext cx="4238625" cy="36783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 txBox="1">
            <a:spLocks noGrp="1"/>
          </p:cNvSpPr>
          <p:nvPr>
            <p:ph type="title"/>
          </p:nvPr>
        </p:nvSpPr>
        <p:spPr>
          <a:xfrm>
            <a:off x="400565" y="850650"/>
            <a:ext cx="3692400" cy="1127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42% of Canadians make dedicated trips for Easter shopping</a:t>
            </a:r>
            <a:br>
              <a:rPr lang="en" dirty="0"/>
            </a:br>
            <a:endParaRPr sz="1200" b="0" dirty="0">
              <a:cs typeface="Arial"/>
            </a:endParaRPr>
          </a:p>
        </p:txBody>
      </p:sp>
      <p:sp>
        <p:nvSpPr>
          <p:cNvPr id="461" name="Google Shape;461;p45"/>
          <p:cNvSpPr txBox="1">
            <a:spLocks noGrp="1"/>
          </p:cNvSpPr>
          <p:nvPr>
            <p:ph type="title" idx="3"/>
          </p:nvPr>
        </p:nvSpPr>
        <p:spPr>
          <a:xfrm>
            <a:off x="5310038" y="850650"/>
            <a:ext cx="32469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normally make a dedicated trip to buy things for Easter? </a:t>
            </a:r>
            <a:endParaRPr dirty="0"/>
          </a:p>
        </p:txBody>
      </p:sp>
      <p:sp>
        <p:nvSpPr>
          <p:cNvPr id="464" name="Google Shape;464;p45"/>
          <p:cNvSpPr txBox="1">
            <a:spLocks noGrp="1"/>
          </p:cNvSpPr>
          <p:nvPr>
            <p:ph type="body" idx="4294967295"/>
          </p:nvPr>
        </p:nvSpPr>
        <p:spPr>
          <a:xfrm>
            <a:off x="0" y="4854900"/>
            <a:ext cx="8647800" cy="2886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/>
              <a:t>Caddle Daily Survey | March, 2023 | n = 7,279</a:t>
            </a:r>
            <a:endParaRPr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3ACA6-074B-5DF8-4283-7BF982C67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244" y="1436391"/>
            <a:ext cx="4105385" cy="3286067"/>
          </a:xfrm>
          <a:prstGeom prst="rect">
            <a:avLst/>
          </a:prstGeom>
        </p:spPr>
      </p:pic>
      <p:sp>
        <p:nvSpPr>
          <p:cNvPr id="2" name="Google Shape;453;p44">
            <a:extLst>
              <a:ext uri="{FF2B5EF4-FFF2-40B4-BE49-F238E27FC236}">
                <a16:creationId xmlns:a16="http://schemas.microsoft.com/office/drawing/2014/main" id="{7C0884CC-D4D8-E2CF-3572-443D77361ABA}"/>
              </a:ext>
            </a:extLst>
          </p:cNvPr>
          <p:cNvSpPr txBox="1">
            <a:spLocks/>
          </p:cNvSpPr>
          <p:nvPr/>
        </p:nvSpPr>
        <p:spPr>
          <a:xfrm>
            <a:off x="242371" y="1978325"/>
            <a:ext cx="3957201" cy="21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900"/>
              <a:buFont typeface="Montserrat"/>
              <a:buNone/>
              <a:defRPr sz="900" b="0" i="0" u="none" strike="noStrike" cap="none">
                <a:solidFill>
                  <a:srgbClr val="3E3E3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85750">
              <a:buFont typeface="Montserrat"/>
              <a:buChar char="●"/>
            </a:pPr>
            <a:r>
              <a:rPr lang="en-US" sz="1200" dirty="0"/>
              <a:t>Compared to last year, 46.6% Canadians didn’t plan a dedicated trip for Easter shopping</a:t>
            </a:r>
          </a:p>
          <a:p>
            <a:pPr marL="171450"/>
            <a:endParaRPr lang="en-US" sz="1200" dirty="0"/>
          </a:p>
          <a:p>
            <a:pPr marL="457200" indent="-285750">
              <a:buFont typeface="Montserrat"/>
              <a:buChar char="●"/>
            </a:pPr>
            <a:r>
              <a:rPr lang="en-US" sz="1200" dirty="0"/>
              <a:t>This year slightly more (10-11%) Canadians will tack on Easter items to an existing shopping trip compared to last year.</a:t>
            </a:r>
            <a:br>
              <a:rPr lang="en-US" sz="1200" dirty="0">
                <a:cs typeface="Arial"/>
              </a:rPr>
            </a:br>
            <a:endParaRPr lang="en-US" sz="1200" dirty="0"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6"/>
          <p:cNvSpPr txBox="1">
            <a:spLocks noGrp="1"/>
          </p:cNvSpPr>
          <p:nvPr>
            <p:ph type="title"/>
          </p:nvPr>
        </p:nvSpPr>
        <p:spPr>
          <a:xfrm>
            <a:off x="217303" y="862643"/>
            <a:ext cx="4354697" cy="856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dirty="0"/>
              <a:t>87 % of Canadians will shop locally in-person this Easter</a:t>
            </a:r>
            <a:br>
              <a:rPr lang="en" dirty="0"/>
            </a:br>
            <a:endParaRPr sz="1200" b="0" dirty="0">
              <a:cs typeface="Arial"/>
            </a:endParaRPr>
          </a:p>
        </p:txBody>
      </p:sp>
      <p:sp>
        <p:nvSpPr>
          <p:cNvPr id="470" name="Google Shape;470;p46"/>
          <p:cNvSpPr txBox="1">
            <a:spLocks noGrp="1"/>
          </p:cNvSpPr>
          <p:nvPr>
            <p:ph type="title" idx="3"/>
          </p:nvPr>
        </p:nvSpPr>
        <p:spPr>
          <a:xfrm>
            <a:off x="5281653" y="719636"/>
            <a:ext cx="32469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Would you prefer to shop locally in person instead of online this year for Easter? </a:t>
            </a:r>
            <a:endParaRPr dirty="0"/>
          </a:p>
        </p:txBody>
      </p:sp>
      <p:sp>
        <p:nvSpPr>
          <p:cNvPr id="473" name="Google Shape;473;p46"/>
          <p:cNvSpPr txBox="1">
            <a:spLocks noGrp="1"/>
          </p:cNvSpPr>
          <p:nvPr>
            <p:ph type="body" idx="4294967295"/>
          </p:nvPr>
        </p:nvSpPr>
        <p:spPr>
          <a:xfrm>
            <a:off x="0" y="4854900"/>
            <a:ext cx="8647800" cy="2886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/>
              <a:t>Caddle Daily Survey | March, 2023 | n = 7,279</a:t>
            </a:r>
            <a:endParaRPr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46E96-8CEE-01FC-DECB-FD22B2764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508" y="1324972"/>
            <a:ext cx="4043190" cy="3252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6FD51F-B2ED-CFAA-BE61-3E83F4F1A036}"/>
              </a:ext>
            </a:extLst>
          </p:cNvPr>
          <p:cNvSpPr txBox="1"/>
          <p:nvPr/>
        </p:nvSpPr>
        <p:spPr>
          <a:xfrm>
            <a:off x="309880" y="2379036"/>
            <a:ext cx="3879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E3E3E"/>
                </a:solidFill>
                <a:latin typeface="Montserrat"/>
                <a:sym typeface="Montserrat"/>
              </a:rPr>
              <a:t>Last year, 60% of Canadians planned to shop locally in-person. Significantly more Canadians are looking to shop in-person, a post-COVID trend for retailers</a:t>
            </a:r>
          </a:p>
          <a:p>
            <a:endParaRPr lang="en" sz="1200" dirty="0">
              <a:solidFill>
                <a:srgbClr val="3E3E3E"/>
              </a:solidFill>
              <a:latin typeface="Montserrat"/>
              <a:sym typeface="Montserra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3E3E3E"/>
                </a:solidFill>
                <a:latin typeface="Montserrat"/>
                <a:sym typeface="Montserrat"/>
              </a:rPr>
              <a:t>It can be infered that consumers are looking for an in-person shopping experience </a:t>
            </a:r>
            <a:endParaRPr lang="en-GB" sz="1200" dirty="0">
              <a:solidFill>
                <a:srgbClr val="3E3E3E"/>
              </a:solidFill>
              <a:latin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7"/>
          <p:cNvSpPr txBox="1">
            <a:spLocks noGrp="1"/>
          </p:cNvSpPr>
          <p:nvPr>
            <p:ph type="body" idx="1"/>
          </p:nvPr>
        </p:nvSpPr>
        <p:spPr>
          <a:xfrm>
            <a:off x="2932650" y="2571750"/>
            <a:ext cx="3278700" cy="980100"/>
          </a:xfrm>
          <a:prstGeom prst="rect">
            <a:avLst/>
          </a:prstGeom>
        </p:spPr>
        <p:txBody>
          <a:bodyPr spcFirstLastPara="1" wrap="square" lIns="68575" tIns="67500" rIns="68575" bIns="675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Anuj </a:t>
            </a:r>
            <a:r>
              <a:rPr lang="en" dirty="0" err="1"/>
              <a:t>Punni</a:t>
            </a:r>
            <a:endParaRPr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>
                <a:hlinkClick r:id="rId3"/>
              </a:rPr>
              <a:t>anuj.punni@caddle.ca</a:t>
            </a:r>
            <a:endParaRPr lang="en"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>
                <a:hlinkClick r:id="rId4"/>
              </a:rPr>
              <a:t>www.askcaddle.com</a:t>
            </a:r>
            <a:endParaRPr lang="en"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"/>
          <p:cNvSpPr txBox="1">
            <a:spLocks noGrp="1"/>
          </p:cNvSpPr>
          <p:nvPr>
            <p:ph type="body" idx="1"/>
          </p:nvPr>
        </p:nvSpPr>
        <p:spPr>
          <a:xfrm>
            <a:off x="578506" y="1833031"/>
            <a:ext cx="3729000" cy="2946600"/>
          </a:xfrm>
          <a:prstGeom prst="rect">
            <a:avLst/>
          </a:prstGeom>
        </p:spPr>
        <p:txBody>
          <a:bodyPr spcFirstLastPara="1" wrap="square" lIns="68575" tIns="67500" rIns="68575" bIns="675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Caddle, in partnership with the Retail Council of Canada (RCC), surveyed Canadians from coast to coast to better understand consumers’ shopping intentions around Easter. 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Surveys were conducted in March 2023 using Caddle’s mobile platform and online panel amongst a representative randomized sample of n= 9,803 and n= 10,396 Canadian adults. 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All data presented is owned by Caddle and has a Margin of Error of 1% or lower. The survey was self-commissioned and paid for by Caddle, Inc.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>
            <a:spLocks noGrp="1"/>
          </p:cNvSpPr>
          <p:nvPr>
            <p:ph type="title"/>
          </p:nvPr>
        </p:nvSpPr>
        <p:spPr>
          <a:xfrm>
            <a:off x="311738" y="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Findings on Easter </a:t>
            </a:r>
            <a:endParaRPr dirty="0"/>
          </a:p>
        </p:txBody>
      </p:sp>
      <p:sp>
        <p:nvSpPr>
          <p:cNvPr id="379" name="Google Shape;379;p36"/>
          <p:cNvSpPr txBox="1">
            <a:spLocks noGrp="1"/>
          </p:cNvSpPr>
          <p:nvPr>
            <p:ph type="body" idx="1"/>
          </p:nvPr>
        </p:nvSpPr>
        <p:spPr>
          <a:xfrm>
            <a:off x="472669" y="1195606"/>
            <a:ext cx="1804800" cy="1245900"/>
          </a:xfrm>
          <a:prstGeom prst="rect">
            <a:avLst/>
          </a:prstGeom>
        </p:spPr>
        <p:txBody>
          <a:bodyPr spcFirstLastPara="1" wrap="square" lIns="68575" tIns="67500" rIns="68575" bIns="67500" anchor="t" anchorCtr="0">
            <a:normAutofit fontScale="92500" lnSpcReduction="20000"/>
          </a:bodyPr>
          <a:lstStyle/>
          <a:p>
            <a:pPr marL="0" indent="0"/>
            <a:r>
              <a:rPr lang="en" b="1" dirty="0"/>
              <a:t>Where Are Canadians Shopping for Easter?   </a:t>
            </a:r>
          </a:p>
          <a:p>
            <a:pPr marL="0" indent="0"/>
            <a:r>
              <a:rPr lang="en-US" dirty="0"/>
              <a:t>Food and Beverage retailers narrowly edge Big Box retailers to take the largest share (around 47%) of Canadian’s wallets on Easter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" name="Google Shape;380;p36"/>
          <p:cNvSpPr txBox="1">
            <a:spLocks noGrp="1"/>
          </p:cNvSpPr>
          <p:nvPr>
            <p:ph type="body" idx="2"/>
          </p:nvPr>
        </p:nvSpPr>
        <p:spPr>
          <a:xfrm>
            <a:off x="472669" y="2941260"/>
            <a:ext cx="1804800" cy="1165200"/>
          </a:xfrm>
          <a:prstGeom prst="rect">
            <a:avLst/>
          </a:prstGeom>
        </p:spPr>
        <p:txBody>
          <a:bodyPr spcFirstLastPara="1" wrap="square" lIns="68575" tIns="67500" rIns="68575" bIns="67500" anchor="t" anchorCtr="0">
            <a:normAutofit/>
          </a:bodyPr>
          <a:lstStyle/>
          <a:p>
            <a:pPr marL="0" indent="0"/>
            <a:r>
              <a:rPr lang="en" b="1" dirty="0"/>
              <a:t>What Are Canadians Buying for Easter?</a:t>
            </a:r>
          </a:p>
          <a:p>
            <a:pPr marL="0" indent="0"/>
            <a:r>
              <a:rPr lang="en-US" dirty="0"/>
              <a:t>Food, Alcohol, Candies Restaurants, etc. are the top spending category for Easter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" name="Google Shape;381;p36"/>
          <p:cNvSpPr txBox="1">
            <a:spLocks noGrp="1"/>
          </p:cNvSpPr>
          <p:nvPr>
            <p:ph type="body" idx="3"/>
          </p:nvPr>
        </p:nvSpPr>
        <p:spPr>
          <a:xfrm>
            <a:off x="6879525" y="1203608"/>
            <a:ext cx="1804800" cy="720000"/>
          </a:xfrm>
          <a:prstGeom prst="rect">
            <a:avLst/>
          </a:prstGeom>
        </p:spPr>
        <p:txBody>
          <a:bodyPr spcFirstLastPara="1" wrap="square" lIns="68575" tIns="67500" rIns="68575" bIns="675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Who Celebrates Easter?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Almost two-thirds (66)% </a:t>
            </a:r>
            <a:r>
              <a:rPr lang="en" dirty="0"/>
              <a:t>of Canadians celebrate Easter</a:t>
            </a:r>
            <a:endParaRPr dirty="0"/>
          </a:p>
        </p:txBody>
      </p:sp>
      <p:sp>
        <p:nvSpPr>
          <p:cNvPr id="382" name="Google Shape;382;p36"/>
          <p:cNvSpPr txBox="1">
            <a:spLocks noGrp="1"/>
          </p:cNvSpPr>
          <p:nvPr>
            <p:ph type="body" idx="4"/>
          </p:nvPr>
        </p:nvSpPr>
        <p:spPr>
          <a:xfrm>
            <a:off x="6913931" y="2624094"/>
            <a:ext cx="1757400" cy="1419544"/>
          </a:xfrm>
          <a:prstGeom prst="rect">
            <a:avLst/>
          </a:prstGeom>
        </p:spPr>
        <p:txBody>
          <a:bodyPr spcFirstLastPara="1" wrap="square" lIns="68575" tIns="67500" rIns="68575" bIns="675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How Many Make Purchases for Easter?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/>
              <a:t>This year, more than 87% of Canadians who celebrate </a:t>
            </a:r>
            <a:r>
              <a:rPr lang="en" dirty="0"/>
              <a:t>Easter</a:t>
            </a:r>
            <a:r>
              <a:rPr lang="en" sz="900" dirty="0"/>
              <a:t>, plan to spend the same or more as compared to last year</a:t>
            </a:r>
            <a:endParaRPr dirty="0"/>
          </a:p>
        </p:txBody>
      </p:sp>
      <p:sp>
        <p:nvSpPr>
          <p:cNvPr id="383" name="Google Shape;383;p36"/>
          <p:cNvSpPr txBox="1">
            <a:spLocks noGrp="1"/>
          </p:cNvSpPr>
          <p:nvPr>
            <p:ph type="body" idx="5"/>
          </p:nvPr>
        </p:nvSpPr>
        <p:spPr>
          <a:xfrm>
            <a:off x="2506425" y="4272725"/>
            <a:ext cx="3967500" cy="841800"/>
          </a:xfrm>
          <a:prstGeom prst="rect">
            <a:avLst/>
          </a:prstGeom>
        </p:spPr>
        <p:txBody>
          <a:bodyPr spcFirstLastPara="1" wrap="square" lIns="68575" tIns="67500" rIns="68575" bIns="675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How Much are Canadians Spending on Easter?  </a:t>
            </a:r>
            <a:r>
              <a:rPr lang="en" dirty="0"/>
              <a:t>More than 54% of Canadians who celebrate Easter, spend more than $50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"/>
          <p:cNvSpPr txBox="1">
            <a:spLocks noGrp="1"/>
          </p:cNvSpPr>
          <p:nvPr>
            <p:ph type="title"/>
          </p:nvPr>
        </p:nvSpPr>
        <p:spPr>
          <a:xfrm>
            <a:off x="511931" y="850650"/>
            <a:ext cx="3964818" cy="1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66% of Canadians plan to celebrate Easter in 2023, versus 67.3% in 2022</a:t>
            </a:r>
            <a:endParaRPr sz="2000" dirty="0"/>
          </a:p>
        </p:txBody>
      </p:sp>
      <p:sp>
        <p:nvSpPr>
          <p:cNvPr id="389" name="Google Shape;389;p37"/>
          <p:cNvSpPr txBox="1">
            <a:spLocks noGrp="1"/>
          </p:cNvSpPr>
          <p:nvPr>
            <p:ph type="title" idx="3"/>
          </p:nvPr>
        </p:nvSpPr>
        <p:spPr>
          <a:xfrm>
            <a:off x="4945909" y="436712"/>
            <a:ext cx="32469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Do you normally celebrate Easter?</a:t>
            </a:r>
            <a:endParaRPr dirty="0"/>
          </a:p>
        </p:txBody>
      </p:sp>
      <p:sp>
        <p:nvSpPr>
          <p:cNvPr id="390" name="Google Shape;390;p37"/>
          <p:cNvSpPr txBox="1">
            <a:spLocks noGrp="1"/>
          </p:cNvSpPr>
          <p:nvPr>
            <p:ph type="title" idx="4"/>
          </p:nvPr>
        </p:nvSpPr>
        <p:spPr>
          <a:xfrm>
            <a:off x="511931" y="2571749"/>
            <a:ext cx="3692400" cy="1152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85750">
              <a:buFont typeface="Montserrat"/>
              <a:buChar char="●"/>
            </a:pPr>
            <a:r>
              <a:rPr lang="en-US" sz="1200" dirty="0">
                <a:cs typeface="Arial"/>
                <a:sym typeface="Arial"/>
              </a:rPr>
              <a:t>Not a massive shift in the trend of Canadians that plan to celebrate Easter this year compared to last year. </a:t>
            </a:r>
          </a:p>
        </p:txBody>
      </p:sp>
      <p:sp>
        <p:nvSpPr>
          <p:cNvPr id="392" name="Google Shape;392;p37"/>
          <p:cNvSpPr txBox="1">
            <a:spLocks noGrp="1"/>
          </p:cNvSpPr>
          <p:nvPr>
            <p:ph type="body" idx="4294967295"/>
          </p:nvPr>
        </p:nvSpPr>
        <p:spPr>
          <a:xfrm>
            <a:off x="0" y="4858500"/>
            <a:ext cx="8647800" cy="2886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/>
              <a:t>Caddle Daily Survey March, 2023 | n =9,803</a:t>
            </a:r>
            <a:endParaRPr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6A3DD-455C-5818-FC9D-36902687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07" y="901712"/>
            <a:ext cx="4054120" cy="37832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372623" y="686547"/>
            <a:ext cx="4130365" cy="17543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This year, more than 87% of Canadians who celebrate Easter, plan to spend the same or more as compared to last year.</a:t>
            </a:r>
            <a:endParaRPr sz="2000"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type="title" idx="3"/>
          </p:nvPr>
        </p:nvSpPr>
        <p:spPr>
          <a:xfrm>
            <a:off x="4888007" y="564458"/>
            <a:ext cx="32469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Would you expect to spend more or less on Easter this year compared to last year?</a:t>
            </a:r>
            <a:endParaRPr dirty="0"/>
          </a:p>
        </p:txBody>
      </p:sp>
      <p:sp>
        <p:nvSpPr>
          <p:cNvPr id="401" name="Google Shape;401;p38"/>
          <p:cNvSpPr txBox="1">
            <a:spLocks noGrp="1"/>
          </p:cNvSpPr>
          <p:nvPr>
            <p:ph type="body" idx="4294967295"/>
          </p:nvPr>
        </p:nvSpPr>
        <p:spPr>
          <a:xfrm>
            <a:off x="0" y="4858500"/>
            <a:ext cx="8647800" cy="2886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/>
              <a:t>Caddle Daily Survey | March, 2023 | n = 7,063</a:t>
            </a:r>
            <a:endParaRPr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675E5-30FC-D08B-A5D4-AF2FF706B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75" y="1287056"/>
            <a:ext cx="4082099" cy="3438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771143-FFAF-5E6A-28AB-19351BB8E8F7}"/>
              </a:ext>
            </a:extLst>
          </p:cNvPr>
          <p:cNvSpPr txBox="1"/>
          <p:nvPr/>
        </p:nvSpPr>
        <p:spPr>
          <a:xfrm>
            <a:off x="372623" y="2299051"/>
            <a:ext cx="413036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/>
          </a:p>
          <a:p>
            <a:pPr marL="457200" indent="-285750">
              <a:buClr>
                <a:srgbClr val="3E3E3E"/>
              </a:buClr>
              <a:buSzPts val="900"/>
              <a:buFont typeface="Montserrat"/>
              <a:buChar char="●"/>
            </a:pPr>
            <a:r>
              <a:rPr lang="en-US" sz="1200" dirty="0">
                <a:solidFill>
                  <a:srgbClr val="3E3E3E"/>
                </a:solidFill>
                <a:latin typeface="Montserrat"/>
              </a:rPr>
              <a:t>73.3 % of Canadians expect to spend the same amount of money on celebrating Easter as they did last year</a:t>
            </a:r>
          </a:p>
          <a:p>
            <a:pPr marL="457200" indent="-285750">
              <a:buClr>
                <a:srgbClr val="3E3E3E"/>
              </a:buClr>
              <a:buSzPts val="900"/>
              <a:buFont typeface="Montserrat"/>
              <a:buChar char="●"/>
            </a:pPr>
            <a:endParaRPr lang="en-US" sz="1200" dirty="0">
              <a:solidFill>
                <a:srgbClr val="3E3E3E"/>
              </a:solidFill>
              <a:latin typeface="Montserrat"/>
              <a:sym typeface="Montserrat"/>
            </a:endParaRPr>
          </a:p>
          <a:p>
            <a:pPr marL="457200" indent="-285750">
              <a:buClr>
                <a:srgbClr val="3E3E3E"/>
              </a:buClr>
              <a:buSzPts val="900"/>
              <a:buFont typeface="Montserrat"/>
              <a:buChar char="●"/>
            </a:pPr>
            <a:r>
              <a:rPr lang="en-GB" sz="1200" dirty="0">
                <a:solidFill>
                  <a:srgbClr val="3E3E3E"/>
                </a:solidFill>
                <a:latin typeface="Montserrat"/>
              </a:rPr>
              <a:t>The number of people who were ready to increase their spending as compared to last year has decreased by 1% (14.3% this year vs 15.3% last year)</a:t>
            </a:r>
          </a:p>
          <a:p>
            <a:pPr marL="457200" indent="-285750">
              <a:buClr>
                <a:srgbClr val="3E3E3E"/>
              </a:buClr>
              <a:buSzPts val="900"/>
              <a:buFont typeface="Montserrat"/>
              <a:buChar char="●"/>
            </a:pPr>
            <a:endParaRPr lang="en-GB" sz="1200" dirty="0">
              <a:solidFill>
                <a:srgbClr val="3E3E3E"/>
              </a:solidFill>
              <a:latin typeface="Montserrat"/>
              <a:sym typeface="Montserrat"/>
            </a:endParaRPr>
          </a:p>
          <a:p>
            <a:pPr marL="457200" indent="-285750">
              <a:buClr>
                <a:srgbClr val="3E3E3E"/>
              </a:buClr>
              <a:buSzPts val="900"/>
              <a:buFont typeface="Montserrat"/>
              <a:buChar char="●"/>
            </a:pPr>
            <a:r>
              <a:rPr lang="en-US" sz="1200" dirty="0">
                <a:solidFill>
                  <a:srgbClr val="3E3E3E"/>
                </a:solidFill>
                <a:latin typeface="Montserrat"/>
                <a:sym typeface="Montserrat"/>
              </a:rPr>
              <a:t>A probable reason is the spending squeeze due to increased inflation which has caused people to tighten their purse strings.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9"/>
          <p:cNvSpPr txBox="1">
            <a:spLocks noGrp="1"/>
          </p:cNvSpPr>
          <p:nvPr>
            <p:ph type="title"/>
          </p:nvPr>
        </p:nvSpPr>
        <p:spPr>
          <a:xfrm>
            <a:off x="281796" y="544463"/>
            <a:ext cx="4290204" cy="16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This year, 70% of Canadians plan to make purchases related to Easter, in 2022 this number was 73.7%</a:t>
            </a:r>
            <a:endParaRPr sz="2000" dirty="0"/>
          </a:p>
        </p:txBody>
      </p:sp>
      <p:sp>
        <p:nvSpPr>
          <p:cNvPr id="407" name="Google Shape;407;p39"/>
          <p:cNvSpPr txBox="1">
            <a:spLocks noGrp="1"/>
          </p:cNvSpPr>
          <p:nvPr>
            <p:ph type="title" idx="3"/>
          </p:nvPr>
        </p:nvSpPr>
        <p:spPr>
          <a:xfrm>
            <a:off x="4849548" y="544463"/>
            <a:ext cx="3921827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far in advance do you make purchases related to Easter?</a:t>
            </a:r>
            <a:endParaRPr dirty="0"/>
          </a:p>
        </p:txBody>
      </p:sp>
      <p:sp>
        <p:nvSpPr>
          <p:cNvPr id="410" name="Google Shape;410;p39"/>
          <p:cNvSpPr txBox="1">
            <a:spLocks noGrp="1"/>
          </p:cNvSpPr>
          <p:nvPr>
            <p:ph type="body" idx="4294967295"/>
          </p:nvPr>
        </p:nvSpPr>
        <p:spPr>
          <a:xfrm>
            <a:off x="0" y="4858500"/>
            <a:ext cx="8647800" cy="2886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/>
              <a:t>Caddle Daily Survey | March, 2023 | n = 10,396</a:t>
            </a:r>
            <a:endParaRPr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B9E4A-B761-15C5-DC30-F9A602857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625" y="1236712"/>
            <a:ext cx="3686175" cy="3362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A2C70-B7B6-385D-32A0-EE29910E98FC}"/>
              </a:ext>
            </a:extLst>
          </p:cNvPr>
          <p:cNvSpPr txBox="1"/>
          <p:nvPr/>
        </p:nvSpPr>
        <p:spPr>
          <a:xfrm>
            <a:off x="281796" y="2068986"/>
            <a:ext cx="4130364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/>
          </a:p>
          <a:p>
            <a:pPr marL="457200" indent="-285750">
              <a:buFont typeface="Montserrat"/>
              <a:buChar char="●"/>
            </a:pPr>
            <a:r>
              <a:rPr lang="en-US" sz="1100" dirty="0">
                <a:latin typeface="Montserrat" panose="00000500000000000000" pitchFamily="2" charset="0"/>
              </a:rPr>
              <a:t>The largest group (18.9%) makes purchases about 1 week prior to the holiday </a:t>
            </a:r>
            <a:br>
              <a:rPr lang="en-US" sz="1100" dirty="0">
                <a:latin typeface="Montserrat" panose="00000500000000000000" pitchFamily="2" charset="0"/>
              </a:rPr>
            </a:br>
            <a:endParaRPr lang="en-US" sz="1100" dirty="0">
              <a:latin typeface="Montserrat" panose="00000500000000000000" pitchFamily="2" charset="0"/>
            </a:endParaRPr>
          </a:p>
          <a:p>
            <a:pPr marL="457200" indent="-285750">
              <a:buClr>
                <a:srgbClr val="3E3E3E"/>
              </a:buClr>
              <a:buSzPts val="900"/>
              <a:buFont typeface="Montserrat"/>
              <a:buChar char="●"/>
            </a:pPr>
            <a:r>
              <a:rPr lang="en" sz="1100" dirty="0">
                <a:latin typeface="Montserrat" panose="00000500000000000000" pitchFamily="2" charset="0"/>
              </a:rPr>
              <a:t>The 2nd largest group (16.1%) makes purchases 2 weeks prior to the holiday</a:t>
            </a:r>
          </a:p>
          <a:p>
            <a:pPr marL="457200" indent="-285750">
              <a:buClr>
                <a:srgbClr val="3E3E3E"/>
              </a:buClr>
              <a:buSzPts val="900"/>
              <a:buFont typeface="Montserrat"/>
              <a:buChar char="●"/>
            </a:pPr>
            <a:endParaRPr lang="en-US" sz="1100" dirty="0">
              <a:latin typeface="Montserrat" panose="00000500000000000000" pitchFamily="2" charset="0"/>
              <a:sym typeface="Montserrat"/>
            </a:endParaRPr>
          </a:p>
          <a:p>
            <a:pPr marL="457200" indent="-285750">
              <a:buClr>
                <a:srgbClr val="3E3E3E"/>
              </a:buClr>
              <a:buSzPts val="900"/>
              <a:buFont typeface="Montserrat"/>
              <a:buChar char="●"/>
            </a:pPr>
            <a:r>
              <a:rPr lang="en" sz="1100" dirty="0">
                <a:latin typeface="Montserrat" panose="00000500000000000000" pitchFamily="2" charset="0"/>
              </a:rPr>
              <a:t>More than 56% of Canadians will </a:t>
            </a:r>
            <a:r>
              <a:rPr lang="en-CA" sz="1100" dirty="0">
                <a:latin typeface="Montserrat" panose="00000500000000000000" pitchFamily="2" charset="0"/>
              </a:rPr>
              <a:t>plan</a:t>
            </a:r>
            <a:r>
              <a:rPr lang="en" sz="1100" dirty="0">
                <a:latin typeface="Montserrat" panose="00000500000000000000" pitchFamily="2" charset="0"/>
              </a:rPr>
              <a:t> at least a week before  Easter to make purchases</a:t>
            </a:r>
          </a:p>
          <a:p>
            <a:pPr marL="457200" indent="-285750">
              <a:buClr>
                <a:srgbClr val="3E3E3E"/>
              </a:buClr>
              <a:buSzPts val="900"/>
              <a:buFont typeface="Montserrat"/>
              <a:buChar char="●"/>
            </a:pPr>
            <a:endParaRPr lang="en-GB" sz="1100" dirty="0">
              <a:latin typeface="Montserrat" panose="00000500000000000000" pitchFamily="2" charset="0"/>
              <a:sym typeface="Montserrat"/>
            </a:endParaRPr>
          </a:p>
          <a:p>
            <a:pPr marL="457200" indent="-285750">
              <a:buClr>
                <a:srgbClr val="3E3E3E"/>
              </a:buClr>
              <a:buSzPts val="900"/>
              <a:buFont typeface="Montserrat"/>
              <a:buChar char="●"/>
            </a:pPr>
            <a:r>
              <a:rPr lang="en-US" sz="1100" dirty="0">
                <a:latin typeface="Montserrat" panose="00000500000000000000" pitchFamily="2" charset="0"/>
              </a:rPr>
              <a:t>The percentage of people planning two weeks or more in advance has decreased. People are being more watchful and planning their purchases closer to the holiday.</a:t>
            </a:r>
            <a:endParaRPr lang="en-US" sz="1100" dirty="0">
              <a:latin typeface="Montserrat" panose="00000500000000000000" pitchFamily="2" charset="0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0"/>
          <p:cNvSpPr txBox="1">
            <a:spLocks noGrp="1"/>
          </p:cNvSpPr>
          <p:nvPr>
            <p:ph type="title"/>
          </p:nvPr>
        </p:nvSpPr>
        <p:spPr>
          <a:xfrm>
            <a:off x="440703" y="850650"/>
            <a:ext cx="3847106" cy="11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Over 54% of Canadians who celebrate Easter, spend more than $50  </a:t>
            </a:r>
            <a:endParaRPr sz="2000" dirty="0"/>
          </a:p>
        </p:txBody>
      </p:sp>
      <p:sp>
        <p:nvSpPr>
          <p:cNvPr id="416" name="Google Shape;416;p40"/>
          <p:cNvSpPr txBox="1">
            <a:spLocks noGrp="1"/>
          </p:cNvSpPr>
          <p:nvPr>
            <p:ph type="title" idx="3"/>
          </p:nvPr>
        </p:nvSpPr>
        <p:spPr>
          <a:xfrm>
            <a:off x="5006447" y="498445"/>
            <a:ext cx="32469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much do you normally spend in total for Easter?</a:t>
            </a:r>
            <a:endParaRPr dirty="0"/>
          </a:p>
        </p:txBody>
      </p:sp>
      <p:sp>
        <p:nvSpPr>
          <p:cNvPr id="417" name="Google Shape;417;p40"/>
          <p:cNvSpPr txBox="1">
            <a:spLocks noGrp="1"/>
          </p:cNvSpPr>
          <p:nvPr>
            <p:ph type="title" idx="4"/>
          </p:nvPr>
        </p:nvSpPr>
        <p:spPr>
          <a:xfrm>
            <a:off x="409411" y="2616074"/>
            <a:ext cx="3246900" cy="1676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85750">
              <a:buFont typeface="Montserrat"/>
              <a:buChar char="●"/>
            </a:pPr>
            <a:r>
              <a:rPr lang="en" sz="1200" dirty="0"/>
              <a:t>45.5 % of Canadians spend $50 or less on </a:t>
            </a:r>
            <a:r>
              <a:rPr lang="en-GB" sz="1200" dirty="0"/>
              <a:t>Easter</a:t>
            </a:r>
            <a:br>
              <a:rPr lang="en-GB" sz="1200" dirty="0"/>
            </a:br>
            <a:endParaRPr sz="1200" dirty="0"/>
          </a:p>
          <a:p>
            <a:pPr marL="457200" lvl="0" indent="-285750">
              <a:buFont typeface="Montserrat"/>
              <a:buChar char="●"/>
            </a:pPr>
            <a:r>
              <a:rPr lang="en" sz="1200" dirty="0"/>
              <a:t>This is followed by 29% of Canadians spending between $51-$100, and 11.5% spending between $101-$150 on Easter</a:t>
            </a:r>
            <a:endParaRPr sz="1200" dirty="0"/>
          </a:p>
        </p:txBody>
      </p:sp>
      <p:sp>
        <p:nvSpPr>
          <p:cNvPr id="419" name="Google Shape;419;p40"/>
          <p:cNvSpPr txBox="1">
            <a:spLocks noGrp="1"/>
          </p:cNvSpPr>
          <p:nvPr>
            <p:ph type="body" idx="4294967295"/>
          </p:nvPr>
        </p:nvSpPr>
        <p:spPr>
          <a:xfrm>
            <a:off x="0" y="4858500"/>
            <a:ext cx="8647800" cy="288600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/>
              <a:t>Caddle Daily Survey | March, 2023 | n = 7,063</a:t>
            </a:r>
            <a:endParaRPr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2E938-E567-5DED-417A-2BACC1AA9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81" y="1105985"/>
            <a:ext cx="4362450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"/>
          <p:cNvSpPr txBox="1">
            <a:spLocks noGrp="1"/>
          </p:cNvSpPr>
          <p:nvPr>
            <p:ph type="title" idx="6"/>
          </p:nvPr>
        </p:nvSpPr>
        <p:spPr>
          <a:xfrm>
            <a:off x="1995777" y="4084535"/>
            <a:ext cx="5144494" cy="10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 those celebrating Easter, top spending categories include Food/alcohol/candies/restaurants (62.8%), and next is Toys, Flowers, Clothing, and Home /Home D</a:t>
            </a:r>
            <a:r>
              <a:rPr lang="en-IN" dirty="0"/>
              <a:t>é</a:t>
            </a:r>
            <a:r>
              <a:rPr lang="en" dirty="0"/>
              <a:t>cor / Furniture/ Appliances (53%).</a:t>
            </a:r>
            <a:endParaRPr dirty="0"/>
          </a:p>
        </p:txBody>
      </p:sp>
      <p:sp>
        <p:nvSpPr>
          <p:cNvPr id="425" name="Google Shape;425;p41"/>
          <p:cNvSpPr txBox="1">
            <a:spLocks noGrp="1"/>
          </p:cNvSpPr>
          <p:nvPr>
            <p:ph type="title"/>
          </p:nvPr>
        </p:nvSpPr>
        <p:spPr>
          <a:xfrm>
            <a:off x="311738" y="189186"/>
            <a:ext cx="8432869" cy="6526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Food/ Alcohol/ Candies/ Restaurants etc., is the top spending category for Easter, as was in 2022</a:t>
            </a:r>
            <a:endParaRPr sz="2000" dirty="0"/>
          </a:p>
        </p:txBody>
      </p:sp>
      <p:sp>
        <p:nvSpPr>
          <p:cNvPr id="426" name="Google Shape;426;p41"/>
          <p:cNvSpPr txBox="1">
            <a:spLocks noGrp="1"/>
          </p:cNvSpPr>
          <p:nvPr>
            <p:ph type="body" idx="3"/>
          </p:nvPr>
        </p:nvSpPr>
        <p:spPr>
          <a:xfrm>
            <a:off x="105619" y="739313"/>
            <a:ext cx="8945700" cy="551400"/>
          </a:xfrm>
          <a:prstGeom prst="rect">
            <a:avLst/>
          </a:prstGeom>
        </p:spPr>
        <p:txBody>
          <a:bodyPr spcFirstLastPara="1" wrap="square" lIns="68575" tIns="67500" rIns="68575" bIns="675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Which of the following do you spend money on as gifts or as items specifically associated with Easter</a:t>
            </a:r>
            <a:endParaRPr dirty="0"/>
          </a:p>
        </p:txBody>
      </p:sp>
      <p:sp>
        <p:nvSpPr>
          <p:cNvPr id="428" name="Google Shape;428;p41"/>
          <p:cNvSpPr txBox="1">
            <a:spLocks noGrp="1"/>
          </p:cNvSpPr>
          <p:nvPr>
            <p:ph type="body" idx="3"/>
          </p:nvPr>
        </p:nvSpPr>
        <p:spPr>
          <a:xfrm>
            <a:off x="0" y="4404186"/>
            <a:ext cx="1615736" cy="371999"/>
          </a:xfrm>
          <a:prstGeom prst="rect">
            <a:avLst/>
          </a:prstGeom>
        </p:spPr>
        <p:txBody>
          <a:bodyPr spcFirstLastPara="1" wrap="square" lIns="68575" tIns="67500" rIns="68575" bIns="67500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/>
              <a:t>Caddle Daily Survey | March, 2023 | n = 7,063</a:t>
            </a:r>
            <a:endParaRPr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3CDF7-AB43-B40E-59EB-107BD941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745" y="1157140"/>
            <a:ext cx="5320853" cy="28848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ter-font styl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4923</TotalTime>
  <Words>1141</Words>
  <Application>Microsoft Office PowerPoint</Application>
  <PresentationFormat>On-screen Show (16:9)</PresentationFormat>
  <Paragraphs>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Avenir</vt:lpstr>
      <vt:lpstr>Montserrat</vt:lpstr>
      <vt:lpstr>Arial</vt:lpstr>
      <vt:lpstr>Calibri</vt:lpstr>
      <vt:lpstr>master-font styles</vt:lpstr>
      <vt:lpstr>Easter 2023 Shopping in Canada Survey | National Consumer Research – Caddle &amp; RCC</vt:lpstr>
      <vt:lpstr>PowerPoint Presentation</vt:lpstr>
      <vt:lpstr>PowerPoint Presentation</vt:lpstr>
      <vt:lpstr>Key Findings on Easter </vt:lpstr>
      <vt:lpstr>66% of Canadians plan to celebrate Easter in 2023, versus 67.3% in 2022</vt:lpstr>
      <vt:lpstr>This year, more than 87% of Canadians who celebrate Easter, plan to spend the same or more as compared to last year.</vt:lpstr>
      <vt:lpstr>This year, 70% of Canadians plan to make purchases related to Easter, in 2022 this number was 73.7%</vt:lpstr>
      <vt:lpstr>Over 54% of Canadians who celebrate Easter, spend more than $50  </vt:lpstr>
      <vt:lpstr>For those celebrating Easter, top spending categories include Food/alcohol/candies/restaurants (62.8%), and next is Toys, Flowers, Clothing, and Home /Home Décor / Furniture/ Appliances (53%).</vt:lpstr>
      <vt:lpstr>For those celebrating Easter, the top three retail categories shopped are Food and Beverage retailers, (46.6%), Big Box retailers (45.5%), and Drug Stores (23.4%). The top three ranking remains unchanged as compared to 2022</vt:lpstr>
      <vt:lpstr>The top three activities Canadians normally do during Easter include Hosting / Joining a meal or Party (39.6%) Giving or Receiving Gifts (20.2%), and Watching movies / plays / TV (18.2%)</vt:lpstr>
      <vt:lpstr>The majority of Canadians search for Easter products in the grocery aisles</vt:lpstr>
      <vt:lpstr>42% of Canadians make dedicated trips for Easter shopping </vt:lpstr>
      <vt:lpstr>87 % of Canadians will shop locally in-person this Easter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Day 2022 Holiday Shopping in Canada Survey | National Consumer Research – Caddle &amp; RCC</dc:title>
  <dc:creator>user</dc:creator>
  <cp:lastModifiedBy>Tanmay Perti</cp:lastModifiedBy>
  <cp:revision>31</cp:revision>
  <dcterms:modified xsi:type="dcterms:W3CDTF">2023-03-22T12:59:32Z</dcterms:modified>
</cp:coreProperties>
</file>